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93" r:id="rId2"/>
    <p:sldId id="257" r:id="rId3"/>
    <p:sldId id="258" r:id="rId4"/>
    <p:sldId id="259" r:id="rId5"/>
    <p:sldId id="260" r:id="rId6"/>
    <p:sldId id="261" r:id="rId7"/>
    <p:sldId id="262" r:id="rId8"/>
    <p:sldId id="263" r:id="rId9"/>
    <p:sldId id="264" r:id="rId10"/>
    <p:sldId id="265" r:id="rId11"/>
    <p:sldId id="266" r:id="rId12"/>
    <p:sldId id="267" r:id="rId13"/>
    <p:sldId id="271" r:id="rId14"/>
    <p:sldId id="268" r:id="rId15"/>
    <p:sldId id="269" r:id="rId16"/>
    <p:sldId id="270" r:id="rId17"/>
    <p:sldId id="272" r:id="rId18"/>
    <p:sldId id="273"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0E59BE-5683-4468-A852-24231808930B}" type="datetimeFigureOut">
              <a:rPr lang="en-US" smtClean="0"/>
              <a:t>3/20/2020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1BFD43-FEE0-4566-8729-C92417155BF7}" type="slidenum">
              <a:rPr lang="en-US" smtClean="0"/>
              <a:t>‹#›</a:t>
            </a:fld>
            <a:endParaRPr lang="en-US"/>
          </a:p>
        </p:txBody>
      </p:sp>
    </p:spTree>
    <p:extLst>
      <p:ext uri="{BB962C8B-B14F-4D97-AF65-F5344CB8AC3E}">
        <p14:creationId xmlns:p14="http://schemas.microsoft.com/office/powerpoint/2010/main" val="4190212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FE4B3-E435-4969-813A-EF1B2992A6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AC6AE53-31B6-44C7-AE8D-F157E6863C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EFC379-FDDF-44E9-9846-0B53155F7959}"/>
              </a:ext>
            </a:extLst>
          </p:cNvPr>
          <p:cNvSpPr>
            <a:spLocks noGrp="1"/>
          </p:cNvSpPr>
          <p:nvPr>
            <p:ph type="dt" sz="half" idx="10"/>
          </p:nvPr>
        </p:nvSpPr>
        <p:spPr/>
        <p:txBody>
          <a:bodyPr/>
          <a:lstStyle/>
          <a:p>
            <a:fld id="{2EBFEE65-09DD-49C2-BBED-4F4F4B6E3BA4}" type="datetimeFigureOut">
              <a:rPr lang="en-US" smtClean="0"/>
              <a:t>3/20/2020</a:t>
            </a:fld>
            <a:endParaRPr lang="en-US"/>
          </a:p>
        </p:txBody>
      </p:sp>
      <p:sp>
        <p:nvSpPr>
          <p:cNvPr id="5" name="Footer Placeholder 4">
            <a:extLst>
              <a:ext uri="{FF2B5EF4-FFF2-40B4-BE49-F238E27FC236}">
                <a16:creationId xmlns:a16="http://schemas.microsoft.com/office/drawing/2014/main" id="{5909F443-8691-4D13-BDB6-0FFB9A4B1C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BD32F3-5EE5-47BA-9DF0-0D8891D1421B}"/>
              </a:ext>
            </a:extLst>
          </p:cNvPr>
          <p:cNvSpPr>
            <a:spLocks noGrp="1"/>
          </p:cNvSpPr>
          <p:nvPr>
            <p:ph type="sldNum" sz="quarter" idx="12"/>
          </p:nvPr>
        </p:nvSpPr>
        <p:spPr/>
        <p:txBody>
          <a:bodyPr/>
          <a:lstStyle/>
          <a:p>
            <a:fld id="{BACBDA69-463C-4AD0-B47D-A98075C617FA}" type="slidenum">
              <a:rPr lang="en-US" smtClean="0"/>
              <a:t>‹#›</a:t>
            </a:fld>
            <a:endParaRPr lang="en-US"/>
          </a:p>
        </p:txBody>
      </p:sp>
    </p:spTree>
    <p:extLst>
      <p:ext uri="{BB962C8B-B14F-4D97-AF65-F5344CB8AC3E}">
        <p14:creationId xmlns:p14="http://schemas.microsoft.com/office/powerpoint/2010/main" val="2840775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3634A-7287-4CFC-B558-DF6D56612A2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100E1C-1A40-43F0-A5E8-53D171B6DF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BB0B1D-F1A3-4CBC-8C6D-F0E600897356}"/>
              </a:ext>
            </a:extLst>
          </p:cNvPr>
          <p:cNvSpPr>
            <a:spLocks noGrp="1"/>
          </p:cNvSpPr>
          <p:nvPr>
            <p:ph type="dt" sz="half" idx="10"/>
          </p:nvPr>
        </p:nvSpPr>
        <p:spPr/>
        <p:txBody>
          <a:bodyPr/>
          <a:lstStyle/>
          <a:p>
            <a:fld id="{2EBFEE65-09DD-49C2-BBED-4F4F4B6E3BA4}" type="datetimeFigureOut">
              <a:rPr lang="en-US" smtClean="0"/>
              <a:t>3/20/2020</a:t>
            </a:fld>
            <a:endParaRPr lang="en-US"/>
          </a:p>
        </p:txBody>
      </p:sp>
      <p:sp>
        <p:nvSpPr>
          <p:cNvPr id="5" name="Footer Placeholder 4">
            <a:extLst>
              <a:ext uri="{FF2B5EF4-FFF2-40B4-BE49-F238E27FC236}">
                <a16:creationId xmlns:a16="http://schemas.microsoft.com/office/drawing/2014/main" id="{F329EBCB-15B7-497C-8C22-44426E2E14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550472-81B4-4EAA-A935-3BF84C28243B}"/>
              </a:ext>
            </a:extLst>
          </p:cNvPr>
          <p:cNvSpPr>
            <a:spLocks noGrp="1"/>
          </p:cNvSpPr>
          <p:nvPr>
            <p:ph type="sldNum" sz="quarter" idx="12"/>
          </p:nvPr>
        </p:nvSpPr>
        <p:spPr/>
        <p:txBody>
          <a:bodyPr/>
          <a:lstStyle/>
          <a:p>
            <a:fld id="{BACBDA69-463C-4AD0-B47D-A98075C617FA}" type="slidenum">
              <a:rPr lang="en-US" smtClean="0"/>
              <a:t>‹#›</a:t>
            </a:fld>
            <a:endParaRPr lang="en-US"/>
          </a:p>
        </p:txBody>
      </p:sp>
    </p:spTree>
    <p:extLst>
      <p:ext uri="{BB962C8B-B14F-4D97-AF65-F5344CB8AC3E}">
        <p14:creationId xmlns:p14="http://schemas.microsoft.com/office/powerpoint/2010/main" val="1257723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672277-B439-4C30-BAFE-056D7DF11BF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7EEDC4E-C42C-41CD-9EC7-48CAB4B3F1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DB3045-EEA1-4884-891C-CC6E8D52DB08}"/>
              </a:ext>
            </a:extLst>
          </p:cNvPr>
          <p:cNvSpPr>
            <a:spLocks noGrp="1"/>
          </p:cNvSpPr>
          <p:nvPr>
            <p:ph type="dt" sz="half" idx="10"/>
          </p:nvPr>
        </p:nvSpPr>
        <p:spPr/>
        <p:txBody>
          <a:bodyPr/>
          <a:lstStyle/>
          <a:p>
            <a:fld id="{2EBFEE65-09DD-49C2-BBED-4F4F4B6E3BA4}" type="datetimeFigureOut">
              <a:rPr lang="en-US" smtClean="0"/>
              <a:t>3/20/2020</a:t>
            </a:fld>
            <a:endParaRPr lang="en-US"/>
          </a:p>
        </p:txBody>
      </p:sp>
      <p:sp>
        <p:nvSpPr>
          <p:cNvPr id="5" name="Footer Placeholder 4">
            <a:extLst>
              <a:ext uri="{FF2B5EF4-FFF2-40B4-BE49-F238E27FC236}">
                <a16:creationId xmlns:a16="http://schemas.microsoft.com/office/drawing/2014/main" id="{56824094-9435-40F4-B193-F20000C97D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E16000-8B61-4796-BED1-8485C4F9D106}"/>
              </a:ext>
            </a:extLst>
          </p:cNvPr>
          <p:cNvSpPr>
            <a:spLocks noGrp="1"/>
          </p:cNvSpPr>
          <p:nvPr>
            <p:ph type="sldNum" sz="quarter" idx="12"/>
          </p:nvPr>
        </p:nvSpPr>
        <p:spPr/>
        <p:txBody>
          <a:bodyPr/>
          <a:lstStyle/>
          <a:p>
            <a:fld id="{BACBDA69-463C-4AD0-B47D-A98075C617FA}" type="slidenum">
              <a:rPr lang="en-US" smtClean="0"/>
              <a:t>‹#›</a:t>
            </a:fld>
            <a:endParaRPr lang="en-US"/>
          </a:p>
        </p:txBody>
      </p:sp>
    </p:spTree>
    <p:extLst>
      <p:ext uri="{BB962C8B-B14F-4D97-AF65-F5344CB8AC3E}">
        <p14:creationId xmlns:p14="http://schemas.microsoft.com/office/powerpoint/2010/main" val="2670717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9FF34-8158-41CA-9DD1-DDFD8C0CC7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7E706D-C4E9-47A1-A331-538BD4A8B7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338D3E-C076-443E-BD7B-1AAD12C231C0}"/>
              </a:ext>
            </a:extLst>
          </p:cNvPr>
          <p:cNvSpPr>
            <a:spLocks noGrp="1"/>
          </p:cNvSpPr>
          <p:nvPr>
            <p:ph type="dt" sz="half" idx="10"/>
          </p:nvPr>
        </p:nvSpPr>
        <p:spPr/>
        <p:txBody>
          <a:bodyPr/>
          <a:lstStyle/>
          <a:p>
            <a:fld id="{2EBFEE65-09DD-49C2-BBED-4F4F4B6E3BA4}" type="datetimeFigureOut">
              <a:rPr lang="en-US" smtClean="0"/>
              <a:t>3/20/2020</a:t>
            </a:fld>
            <a:endParaRPr lang="en-US"/>
          </a:p>
        </p:txBody>
      </p:sp>
      <p:sp>
        <p:nvSpPr>
          <p:cNvPr id="5" name="Footer Placeholder 4">
            <a:extLst>
              <a:ext uri="{FF2B5EF4-FFF2-40B4-BE49-F238E27FC236}">
                <a16:creationId xmlns:a16="http://schemas.microsoft.com/office/drawing/2014/main" id="{26441AF9-082F-46D3-B1FB-A3C44A3E69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FDDE02-3AEA-4B0C-93D4-0005053E63E7}"/>
              </a:ext>
            </a:extLst>
          </p:cNvPr>
          <p:cNvSpPr>
            <a:spLocks noGrp="1"/>
          </p:cNvSpPr>
          <p:nvPr>
            <p:ph type="sldNum" sz="quarter" idx="12"/>
          </p:nvPr>
        </p:nvSpPr>
        <p:spPr/>
        <p:txBody>
          <a:bodyPr/>
          <a:lstStyle/>
          <a:p>
            <a:fld id="{BACBDA69-463C-4AD0-B47D-A98075C617FA}" type="slidenum">
              <a:rPr lang="en-US" smtClean="0"/>
              <a:t>‹#›</a:t>
            </a:fld>
            <a:endParaRPr lang="en-US"/>
          </a:p>
        </p:txBody>
      </p:sp>
    </p:spTree>
    <p:extLst>
      <p:ext uri="{BB962C8B-B14F-4D97-AF65-F5344CB8AC3E}">
        <p14:creationId xmlns:p14="http://schemas.microsoft.com/office/powerpoint/2010/main" val="867848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CE6C4-E4DA-4EC8-8373-F39E14D9FF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029414E-59D7-4D9E-A0FD-40836A9A63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B1388A4-4B04-49B5-A244-0B8E7BA39491}"/>
              </a:ext>
            </a:extLst>
          </p:cNvPr>
          <p:cNvSpPr>
            <a:spLocks noGrp="1"/>
          </p:cNvSpPr>
          <p:nvPr>
            <p:ph type="dt" sz="half" idx="10"/>
          </p:nvPr>
        </p:nvSpPr>
        <p:spPr/>
        <p:txBody>
          <a:bodyPr/>
          <a:lstStyle/>
          <a:p>
            <a:fld id="{2EBFEE65-09DD-49C2-BBED-4F4F4B6E3BA4}" type="datetimeFigureOut">
              <a:rPr lang="en-US" smtClean="0"/>
              <a:t>3/20/2020</a:t>
            </a:fld>
            <a:endParaRPr lang="en-US"/>
          </a:p>
        </p:txBody>
      </p:sp>
      <p:sp>
        <p:nvSpPr>
          <p:cNvPr id="5" name="Footer Placeholder 4">
            <a:extLst>
              <a:ext uri="{FF2B5EF4-FFF2-40B4-BE49-F238E27FC236}">
                <a16:creationId xmlns:a16="http://schemas.microsoft.com/office/drawing/2014/main" id="{8761F356-1074-418A-90D4-C3179ADCBF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C3F55B-ED61-47EB-B17A-A6AAF52DEE0E}"/>
              </a:ext>
            </a:extLst>
          </p:cNvPr>
          <p:cNvSpPr>
            <a:spLocks noGrp="1"/>
          </p:cNvSpPr>
          <p:nvPr>
            <p:ph type="sldNum" sz="quarter" idx="12"/>
          </p:nvPr>
        </p:nvSpPr>
        <p:spPr/>
        <p:txBody>
          <a:bodyPr/>
          <a:lstStyle/>
          <a:p>
            <a:fld id="{BACBDA69-463C-4AD0-B47D-A98075C617FA}" type="slidenum">
              <a:rPr lang="en-US" smtClean="0"/>
              <a:t>‹#›</a:t>
            </a:fld>
            <a:endParaRPr lang="en-US"/>
          </a:p>
        </p:txBody>
      </p:sp>
    </p:spTree>
    <p:extLst>
      <p:ext uri="{BB962C8B-B14F-4D97-AF65-F5344CB8AC3E}">
        <p14:creationId xmlns:p14="http://schemas.microsoft.com/office/powerpoint/2010/main" val="1293438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E932F-0DA8-4EE8-92BC-DEB66D3FCE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9DE8E3-5958-4246-8D2F-EB7835B1D25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B5F04D8-1DF2-47DD-B5B9-74E26884E54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A579CBE-1597-40F1-A717-48CBCD695AA8}"/>
              </a:ext>
            </a:extLst>
          </p:cNvPr>
          <p:cNvSpPr>
            <a:spLocks noGrp="1"/>
          </p:cNvSpPr>
          <p:nvPr>
            <p:ph type="dt" sz="half" idx="10"/>
          </p:nvPr>
        </p:nvSpPr>
        <p:spPr/>
        <p:txBody>
          <a:bodyPr/>
          <a:lstStyle/>
          <a:p>
            <a:fld id="{2EBFEE65-09DD-49C2-BBED-4F4F4B6E3BA4}" type="datetimeFigureOut">
              <a:rPr lang="en-US" smtClean="0"/>
              <a:t>3/20/2020</a:t>
            </a:fld>
            <a:endParaRPr lang="en-US"/>
          </a:p>
        </p:txBody>
      </p:sp>
      <p:sp>
        <p:nvSpPr>
          <p:cNvPr id="6" name="Footer Placeholder 5">
            <a:extLst>
              <a:ext uri="{FF2B5EF4-FFF2-40B4-BE49-F238E27FC236}">
                <a16:creationId xmlns:a16="http://schemas.microsoft.com/office/drawing/2014/main" id="{BBC75AB9-ECED-477C-8460-671A490120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C2EEE8-257F-4B9D-AE4E-40132684B3F1}"/>
              </a:ext>
            </a:extLst>
          </p:cNvPr>
          <p:cNvSpPr>
            <a:spLocks noGrp="1"/>
          </p:cNvSpPr>
          <p:nvPr>
            <p:ph type="sldNum" sz="quarter" idx="12"/>
          </p:nvPr>
        </p:nvSpPr>
        <p:spPr/>
        <p:txBody>
          <a:bodyPr/>
          <a:lstStyle/>
          <a:p>
            <a:fld id="{BACBDA69-463C-4AD0-B47D-A98075C617FA}" type="slidenum">
              <a:rPr lang="en-US" smtClean="0"/>
              <a:t>‹#›</a:t>
            </a:fld>
            <a:endParaRPr lang="en-US"/>
          </a:p>
        </p:txBody>
      </p:sp>
    </p:spTree>
    <p:extLst>
      <p:ext uri="{BB962C8B-B14F-4D97-AF65-F5344CB8AC3E}">
        <p14:creationId xmlns:p14="http://schemas.microsoft.com/office/powerpoint/2010/main" val="1468047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5FE12-7456-4D3E-B427-E74229B3E5F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A91440-6330-4B4A-92A5-123F1F7F16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D319A-443E-4F1B-B81D-5DB72D801D4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4DEC89F-17B8-44B5-9D29-4207D32061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34C4F2B-7878-41E7-8523-F110D425BB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A2EC91-2748-4249-BEFB-A58779D8CFFC}"/>
              </a:ext>
            </a:extLst>
          </p:cNvPr>
          <p:cNvSpPr>
            <a:spLocks noGrp="1"/>
          </p:cNvSpPr>
          <p:nvPr>
            <p:ph type="dt" sz="half" idx="10"/>
          </p:nvPr>
        </p:nvSpPr>
        <p:spPr/>
        <p:txBody>
          <a:bodyPr/>
          <a:lstStyle/>
          <a:p>
            <a:fld id="{2EBFEE65-09DD-49C2-BBED-4F4F4B6E3BA4}" type="datetimeFigureOut">
              <a:rPr lang="en-US" smtClean="0"/>
              <a:t>3/20/2020</a:t>
            </a:fld>
            <a:endParaRPr lang="en-US"/>
          </a:p>
        </p:txBody>
      </p:sp>
      <p:sp>
        <p:nvSpPr>
          <p:cNvPr id="8" name="Footer Placeholder 7">
            <a:extLst>
              <a:ext uri="{FF2B5EF4-FFF2-40B4-BE49-F238E27FC236}">
                <a16:creationId xmlns:a16="http://schemas.microsoft.com/office/drawing/2014/main" id="{AF7ECBEA-CB5F-46AE-B32E-EDA7AEFD500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A9D5264-B06D-45BD-B720-8578EEF00AA4}"/>
              </a:ext>
            </a:extLst>
          </p:cNvPr>
          <p:cNvSpPr>
            <a:spLocks noGrp="1"/>
          </p:cNvSpPr>
          <p:nvPr>
            <p:ph type="sldNum" sz="quarter" idx="12"/>
          </p:nvPr>
        </p:nvSpPr>
        <p:spPr/>
        <p:txBody>
          <a:bodyPr/>
          <a:lstStyle/>
          <a:p>
            <a:fld id="{BACBDA69-463C-4AD0-B47D-A98075C617FA}" type="slidenum">
              <a:rPr lang="en-US" smtClean="0"/>
              <a:t>‹#›</a:t>
            </a:fld>
            <a:endParaRPr lang="en-US"/>
          </a:p>
        </p:txBody>
      </p:sp>
    </p:spTree>
    <p:extLst>
      <p:ext uri="{BB962C8B-B14F-4D97-AF65-F5344CB8AC3E}">
        <p14:creationId xmlns:p14="http://schemas.microsoft.com/office/powerpoint/2010/main" val="2843351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EF245-C288-41AD-B834-782CC20AAA7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0842E09-7C60-4A78-BD64-3C2F69242A99}"/>
              </a:ext>
            </a:extLst>
          </p:cNvPr>
          <p:cNvSpPr>
            <a:spLocks noGrp="1"/>
          </p:cNvSpPr>
          <p:nvPr>
            <p:ph type="dt" sz="half" idx="10"/>
          </p:nvPr>
        </p:nvSpPr>
        <p:spPr/>
        <p:txBody>
          <a:bodyPr/>
          <a:lstStyle/>
          <a:p>
            <a:fld id="{2EBFEE65-09DD-49C2-BBED-4F4F4B6E3BA4}" type="datetimeFigureOut">
              <a:rPr lang="en-US" smtClean="0"/>
              <a:t>3/20/2020</a:t>
            </a:fld>
            <a:endParaRPr lang="en-US"/>
          </a:p>
        </p:txBody>
      </p:sp>
      <p:sp>
        <p:nvSpPr>
          <p:cNvPr id="4" name="Footer Placeholder 3">
            <a:extLst>
              <a:ext uri="{FF2B5EF4-FFF2-40B4-BE49-F238E27FC236}">
                <a16:creationId xmlns:a16="http://schemas.microsoft.com/office/drawing/2014/main" id="{CEFCC48D-F046-47A0-ACC3-921B7BFE532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EC9149-3C24-4611-A048-1673B477BD6E}"/>
              </a:ext>
            </a:extLst>
          </p:cNvPr>
          <p:cNvSpPr>
            <a:spLocks noGrp="1"/>
          </p:cNvSpPr>
          <p:nvPr>
            <p:ph type="sldNum" sz="quarter" idx="12"/>
          </p:nvPr>
        </p:nvSpPr>
        <p:spPr/>
        <p:txBody>
          <a:bodyPr/>
          <a:lstStyle/>
          <a:p>
            <a:fld id="{BACBDA69-463C-4AD0-B47D-A98075C617FA}" type="slidenum">
              <a:rPr lang="en-US" smtClean="0"/>
              <a:t>‹#›</a:t>
            </a:fld>
            <a:endParaRPr lang="en-US"/>
          </a:p>
        </p:txBody>
      </p:sp>
    </p:spTree>
    <p:extLst>
      <p:ext uri="{BB962C8B-B14F-4D97-AF65-F5344CB8AC3E}">
        <p14:creationId xmlns:p14="http://schemas.microsoft.com/office/powerpoint/2010/main" val="2850904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B2B86D-9125-4AB7-878C-716C7690C383}"/>
              </a:ext>
            </a:extLst>
          </p:cNvPr>
          <p:cNvSpPr>
            <a:spLocks noGrp="1"/>
          </p:cNvSpPr>
          <p:nvPr>
            <p:ph type="dt" sz="half" idx="10"/>
          </p:nvPr>
        </p:nvSpPr>
        <p:spPr/>
        <p:txBody>
          <a:bodyPr/>
          <a:lstStyle/>
          <a:p>
            <a:fld id="{2EBFEE65-09DD-49C2-BBED-4F4F4B6E3BA4}" type="datetimeFigureOut">
              <a:rPr lang="en-US" smtClean="0"/>
              <a:t>3/20/2020</a:t>
            </a:fld>
            <a:endParaRPr lang="en-US"/>
          </a:p>
        </p:txBody>
      </p:sp>
      <p:sp>
        <p:nvSpPr>
          <p:cNvPr id="3" name="Footer Placeholder 2">
            <a:extLst>
              <a:ext uri="{FF2B5EF4-FFF2-40B4-BE49-F238E27FC236}">
                <a16:creationId xmlns:a16="http://schemas.microsoft.com/office/drawing/2014/main" id="{06054C88-3F8D-41A6-8EB9-404DFF46BD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66F081-6233-4AB0-AE93-8649E74617E1}"/>
              </a:ext>
            </a:extLst>
          </p:cNvPr>
          <p:cNvSpPr>
            <a:spLocks noGrp="1"/>
          </p:cNvSpPr>
          <p:nvPr>
            <p:ph type="sldNum" sz="quarter" idx="12"/>
          </p:nvPr>
        </p:nvSpPr>
        <p:spPr/>
        <p:txBody>
          <a:bodyPr/>
          <a:lstStyle/>
          <a:p>
            <a:fld id="{BACBDA69-463C-4AD0-B47D-A98075C617FA}" type="slidenum">
              <a:rPr lang="en-US" smtClean="0"/>
              <a:t>‹#›</a:t>
            </a:fld>
            <a:endParaRPr lang="en-US"/>
          </a:p>
        </p:txBody>
      </p:sp>
    </p:spTree>
    <p:extLst>
      <p:ext uri="{BB962C8B-B14F-4D97-AF65-F5344CB8AC3E}">
        <p14:creationId xmlns:p14="http://schemas.microsoft.com/office/powerpoint/2010/main" val="91713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2FBF4-EEA4-4DC5-A66F-DFB5D6378F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B58245-E21C-43AD-82C1-E558C3A5C4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0656076-72F5-4525-8A24-3F334F6335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E14207-6058-4D73-82DA-3620BB6EA4E5}"/>
              </a:ext>
            </a:extLst>
          </p:cNvPr>
          <p:cNvSpPr>
            <a:spLocks noGrp="1"/>
          </p:cNvSpPr>
          <p:nvPr>
            <p:ph type="dt" sz="half" idx="10"/>
          </p:nvPr>
        </p:nvSpPr>
        <p:spPr/>
        <p:txBody>
          <a:bodyPr/>
          <a:lstStyle/>
          <a:p>
            <a:fld id="{2EBFEE65-09DD-49C2-BBED-4F4F4B6E3BA4}" type="datetimeFigureOut">
              <a:rPr lang="en-US" smtClean="0"/>
              <a:t>3/20/2020</a:t>
            </a:fld>
            <a:endParaRPr lang="en-US"/>
          </a:p>
        </p:txBody>
      </p:sp>
      <p:sp>
        <p:nvSpPr>
          <p:cNvPr id="6" name="Footer Placeholder 5">
            <a:extLst>
              <a:ext uri="{FF2B5EF4-FFF2-40B4-BE49-F238E27FC236}">
                <a16:creationId xmlns:a16="http://schemas.microsoft.com/office/drawing/2014/main" id="{7127F283-1790-4067-A831-6892AC6A09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786C06-35F7-4BD9-A180-EFAD960B03E4}"/>
              </a:ext>
            </a:extLst>
          </p:cNvPr>
          <p:cNvSpPr>
            <a:spLocks noGrp="1"/>
          </p:cNvSpPr>
          <p:nvPr>
            <p:ph type="sldNum" sz="quarter" idx="12"/>
          </p:nvPr>
        </p:nvSpPr>
        <p:spPr/>
        <p:txBody>
          <a:bodyPr/>
          <a:lstStyle/>
          <a:p>
            <a:fld id="{BACBDA69-463C-4AD0-B47D-A98075C617FA}" type="slidenum">
              <a:rPr lang="en-US" smtClean="0"/>
              <a:t>‹#›</a:t>
            </a:fld>
            <a:endParaRPr lang="en-US"/>
          </a:p>
        </p:txBody>
      </p:sp>
    </p:spTree>
    <p:extLst>
      <p:ext uri="{BB962C8B-B14F-4D97-AF65-F5344CB8AC3E}">
        <p14:creationId xmlns:p14="http://schemas.microsoft.com/office/powerpoint/2010/main" val="3313950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BEC6B-846B-427C-B0A8-3D9DC5FBEC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0223A6-C7FE-4C1F-BCCE-62F550D281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700E1BD-7909-4D8B-A7C0-D974BAC061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4992AA-7A07-4AE7-B454-39348CE8C97E}"/>
              </a:ext>
            </a:extLst>
          </p:cNvPr>
          <p:cNvSpPr>
            <a:spLocks noGrp="1"/>
          </p:cNvSpPr>
          <p:nvPr>
            <p:ph type="dt" sz="half" idx="10"/>
          </p:nvPr>
        </p:nvSpPr>
        <p:spPr/>
        <p:txBody>
          <a:bodyPr/>
          <a:lstStyle/>
          <a:p>
            <a:fld id="{2EBFEE65-09DD-49C2-BBED-4F4F4B6E3BA4}" type="datetimeFigureOut">
              <a:rPr lang="en-US" smtClean="0"/>
              <a:t>3/20/2020</a:t>
            </a:fld>
            <a:endParaRPr lang="en-US"/>
          </a:p>
        </p:txBody>
      </p:sp>
      <p:sp>
        <p:nvSpPr>
          <p:cNvPr id="6" name="Footer Placeholder 5">
            <a:extLst>
              <a:ext uri="{FF2B5EF4-FFF2-40B4-BE49-F238E27FC236}">
                <a16:creationId xmlns:a16="http://schemas.microsoft.com/office/drawing/2014/main" id="{3D6383EC-7BF0-4CC7-9C2D-472559BE14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A25E55-1F7C-4819-B7D3-DE240F58C017}"/>
              </a:ext>
            </a:extLst>
          </p:cNvPr>
          <p:cNvSpPr>
            <a:spLocks noGrp="1"/>
          </p:cNvSpPr>
          <p:nvPr>
            <p:ph type="sldNum" sz="quarter" idx="12"/>
          </p:nvPr>
        </p:nvSpPr>
        <p:spPr/>
        <p:txBody>
          <a:bodyPr/>
          <a:lstStyle/>
          <a:p>
            <a:fld id="{BACBDA69-463C-4AD0-B47D-A98075C617FA}" type="slidenum">
              <a:rPr lang="en-US" smtClean="0"/>
              <a:t>‹#›</a:t>
            </a:fld>
            <a:endParaRPr lang="en-US"/>
          </a:p>
        </p:txBody>
      </p:sp>
    </p:spTree>
    <p:extLst>
      <p:ext uri="{BB962C8B-B14F-4D97-AF65-F5344CB8AC3E}">
        <p14:creationId xmlns:p14="http://schemas.microsoft.com/office/powerpoint/2010/main" val="1708141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8AC311-7E33-4E51-8343-74985D6316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01BF768-B7A9-4DD5-A4B5-C1EAAD1E60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13188C-482E-4986-BD09-A7269D2227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BFEE65-09DD-49C2-BBED-4F4F4B6E3BA4}" type="datetimeFigureOut">
              <a:rPr lang="en-US" smtClean="0"/>
              <a:t>3/20/2020</a:t>
            </a:fld>
            <a:endParaRPr lang="en-US"/>
          </a:p>
        </p:txBody>
      </p:sp>
      <p:sp>
        <p:nvSpPr>
          <p:cNvPr id="5" name="Footer Placeholder 4">
            <a:extLst>
              <a:ext uri="{FF2B5EF4-FFF2-40B4-BE49-F238E27FC236}">
                <a16:creationId xmlns:a16="http://schemas.microsoft.com/office/drawing/2014/main" id="{45923D72-01EE-4794-9C7A-E024B169D2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AFC9005-85FC-4BAE-8E64-390521847B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CBDA69-463C-4AD0-B47D-A98075C617FA}" type="slidenum">
              <a:rPr lang="en-US" smtClean="0"/>
              <a:t>‹#›</a:t>
            </a:fld>
            <a:endParaRPr lang="en-US"/>
          </a:p>
        </p:txBody>
      </p:sp>
    </p:spTree>
    <p:extLst>
      <p:ext uri="{BB962C8B-B14F-4D97-AF65-F5344CB8AC3E}">
        <p14:creationId xmlns:p14="http://schemas.microsoft.com/office/powerpoint/2010/main" val="4164933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marefa.org/index.php/%D9%82%D8%B1%D8%A7%D8%B1_%D9%85%D8%AC%D9%84%D8%B3_%D8%A7%D9%84%D8%A3%D9%85%D9%86_%D8%B1%D9%82%D9%85_338" TargetMode="External"/><Relationship Id="rId2" Type="http://schemas.openxmlformats.org/officeDocument/2006/relationships/hyperlink" Target="http://www.marefa.org/index.php/%D8%A7%D9%84%D9%84%D8%AC%D9%86%D8%A9_%D8%A7%D9%84%D8%AF%D9%88%D9%84%D9%8A%D8%A9_%D9%84%D9%84%D8%B5%D9%84%D9%8A%D8%A8_%D8%A7%D9%84%D8%A3%D8%AD%D9%85%D8%B1" TargetMode="External"/><Relationship Id="rId1" Type="http://schemas.openxmlformats.org/officeDocument/2006/relationships/slideLayout" Target="../slideLayouts/slideLayout7.xml"/><Relationship Id="rId5" Type="http://schemas.openxmlformats.org/officeDocument/2006/relationships/hyperlink" Target="http://www.marefa.org/index.php/1973" TargetMode="External"/><Relationship Id="rId4" Type="http://schemas.openxmlformats.org/officeDocument/2006/relationships/hyperlink" Target="http://www.marefa.org/index.php/22_%D8%A3%D9%83%D8%AA%D9%88%D8%A8%D8%B1"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marefa.org/index.php/1973" TargetMode="External"/><Relationship Id="rId2" Type="http://schemas.openxmlformats.org/officeDocument/2006/relationships/hyperlink" Target="http://www.marefa.org/index.php/22_%D8%A3%D9%83%D8%AA%D9%88%D8%A8%D8%B1"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3ABE9A5-F2E5-42CA-B564-5A3EE2310E7E}"/>
              </a:ext>
            </a:extLst>
          </p:cNvPr>
          <p:cNvSpPr txBox="1"/>
          <p:nvPr/>
        </p:nvSpPr>
        <p:spPr>
          <a:xfrm>
            <a:off x="2396835" y="2161309"/>
            <a:ext cx="6830291" cy="2862322"/>
          </a:xfrm>
          <a:prstGeom prst="rect">
            <a:avLst/>
          </a:prstGeom>
          <a:noFill/>
        </p:spPr>
        <p:txBody>
          <a:bodyPr wrap="square" rtlCol="0">
            <a:spAutoFit/>
          </a:bodyPr>
          <a:lstStyle/>
          <a:p>
            <a:pPr algn="ctr"/>
            <a:r>
              <a:rPr lang="ar-EG" sz="3600" b="1" i="1" dirty="0">
                <a:solidFill>
                  <a:srgbClr val="FF0000"/>
                </a:solidFill>
              </a:rPr>
              <a:t>اسم</a:t>
            </a:r>
            <a:r>
              <a:rPr lang="ar-EG" sz="3600" b="1" i="1" dirty="0"/>
              <a:t> </a:t>
            </a:r>
            <a:r>
              <a:rPr lang="ar-EG" sz="3600" b="1" i="1" dirty="0">
                <a:solidFill>
                  <a:srgbClr val="FF0000"/>
                </a:solidFill>
              </a:rPr>
              <a:t>المقرر</a:t>
            </a:r>
            <a:r>
              <a:rPr lang="ar-EG" sz="3600" b="1" i="1" dirty="0"/>
              <a:t> : تاريخ مصر الحديث و المعاصر</a:t>
            </a:r>
          </a:p>
          <a:p>
            <a:pPr algn="ctr"/>
            <a:r>
              <a:rPr lang="ar-EG" sz="3600" b="1" i="1" dirty="0">
                <a:solidFill>
                  <a:srgbClr val="FF0000"/>
                </a:solidFill>
              </a:rPr>
              <a:t>رقم</a:t>
            </a:r>
            <a:r>
              <a:rPr lang="ar-EG" sz="3600" b="1" i="1" dirty="0"/>
              <a:t> </a:t>
            </a:r>
            <a:r>
              <a:rPr lang="ar-EG" sz="3600" b="1" i="1" dirty="0">
                <a:solidFill>
                  <a:srgbClr val="FF0000"/>
                </a:solidFill>
              </a:rPr>
              <a:t>المحاضرة</a:t>
            </a:r>
            <a:r>
              <a:rPr lang="ar-EG" sz="3600" b="1" i="1" dirty="0"/>
              <a:t> : المحاضرة الرابعة</a:t>
            </a:r>
          </a:p>
          <a:p>
            <a:pPr algn="ctr"/>
            <a:r>
              <a:rPr lang="ar-EG" sz="3600" b="1" i="1" dirty="0">
                <a:solidFill>
                  <a:srgbClr val="FF0000"/>
                </a:solidFill>
              </a:rPr>
              <a:t>اسم الأستاذ</a:t>
            </a:r>
            <a:r>
              <a:rPr lang="ar-EG" sz="3600" b="1" i="1" dirty="0"/>
              <a:t>: نجلاء محمد عبد الجواد</a:t>
            </a:r>
          </a:p>
          <a:p>
            <a:pPr algn="ctr"/>
            <a:r>
              <a:rPr lang="ar-EG" sz="3600" b="1" i="1" dirty="0">
                <a:solidFill>
                  <a:srgbClr val="FF0000"/>
                </a:solidFill>
              </a:rPr>
              <a:t>الفرقة</a:t>
            </a:r>
            <a:r>
              <a:rPr lang="ar-EG" sz="3600" b="1" i="1" dirty="0"/>
              <a:t>: الرابعة </a:t>
            </a:r>
          </a:p>
          <a:p>
            <a:pPr algn="ctr"/>
            <a:r>
              <a:rPr lang="ar-EG" sz="3600" b="1" i="1" dirty="0">
                <a:solidFill>
                  <a:srgbClr val="FF0000"/>
                </a:solidFill>
              </a:rPr>
              <a:t>القسم</a:t>
            </a:r>
            <a:r>
              <a:rPr lang="ar-EG" sz="3600" b="1" i="1" dirty="0"/>
              <a:t> </a:t>
            </a:r>
            <a:r>
              <a:rPr lang="ar-EG" sz="3600" b="1" i="1" dirty="0">
                <a:solidFill>
                  <a:srgbClr val="FF0000"/>
                </a:solidFill>
              </a:rPr>
              <a:t>العلمى</a:t>
            </a:r>
            <a:r>
              <a:rPr lang="ar-EG" sz="3600" b="1" i="1" dirty="0"/>
              <a:t> : دراسات – تعليم اساسي</a:t>
            </a:r>
            <a:endParaRPr lang="en-US" sz="3600" b="1" i="1" dirty="0"/>
          </a:p>
        </p:txBody>
      </p:sp>
    </p:spTree>
    <p:extLst>
      <p:ext uri="{BB962C8B-B14F-4D97-AF65-F5344CB8AC3E}">
        <p14:creationId xmlns:p14="http://schemas.microsoft.com/office/powerpoint/2010/main" val="254576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1736C7-AAD3-4817-8141-960AEEEA5448}"/>
              </a:ext>
            </a:extLst>
          </p:cNvPr>
          <p:cNvSpPr txBox="1"/>
          <p:nvPr/>
        </p:nvSpPr>
        <p:spPr>
          <a:xfrm>
            <a:off x="623456" y="637309"/>
            <a:ext cx="11069780" cy="5386090"/>
          </a:xfrm>
          <a:prstGeom prst="rect">
            <a:avLst/>
          </a:prstGeom>
          <a:noFill/>
        </p:spPr>
        <p:txBody>
          <a:bodyPr wrap="square" rtlCol="0">
            <a:spAutoFit/>
          </a:bodyPr>
          <a:lstStyle/>
          <a:p>
            <a:pPr algn="r" rtl="1"/>
            <a:r>
              <a:rPr lang="en-US" sz="2000" b="1" dirty="0"/>
              <a:t> </a:t>
            </a:r>
          </a:p>
          <a:p>
            <a:pPr algn="r"/>
            <a:r>
              <a:rPr lang="ar-SA" sz="2400" b="1" dirty="0">
                <a:solidFill>
                  <a:srgbClr val="FF0000"/>
                </a:solidFill>
              </a:rPr>
              <a:t>ب</a:t>
            </a:r>
            <a:r>
              <a:rPr lang="ar-SA" sz="2000" b="1" dirty="0">
                <a:solidFill>
                  <a:srgbClr val="FF0000"/>
                </a:solidFill>
              </a:rPr>
              <a:t>:</a:t>
            </a:r>
            <a:r>
              <a:rPr lang="ar-SA" sz="2000" b="1" dirty="0"/>
              <a:t> سيجرى الفصل بين القوات لإسرائيل وسوريا وفقاً للمبادئ التالية</a:t>
            </a:r>
            <a:r>
              <a:rPr lang="en-US" sz="2000" b="1" dirty="0">
                <a:solidFill>
                  <a:srgbClr val="FF0000"/>
                </a:solidFill>
              </a:rPr>
              <a:t>:</a:t>
            </a:r>
          </a:p>
          <a:p>
            <a:pPr lvl="0" algn="r" rtl="1"/>
            <a:r>
              <a:rPr lang="ar-SA" sz="2000" b="1" dirty="0"/>
              <a:t>ستكون القوات العسكرية الإسرائيلية كلها غربي الخط المشار إليه بالخط </a:t>
            </a:r>
            <a:r>
              <a:rPr lang="ar-SA" sz="2000" b="1" dirty="0">
                <a:solidFill>
                  <a:srgbClr val="FF0000"/>
                </a:solidFill>
              </a:rPr>
              <a:t>(أ)</a:t>
            </a:r>
            <a:r>
              <a:rPr lang="ar-SA" sz="2000" b="1" dirty="0"/>
              <a:t> على الخريطة المرفقة بهذه الوثيقة،إلا في منطقة القنيطرة حيث ستكون غربي الخط (أ-1 </a:t>
            </a:r>
            <a:r>
              <a:rPr lang="ar-EG" sz="2000" b="1" dirty="0"/>
              <a:t>)</a:t>
            </a:r>
            <a:endParaRPr lang="en-US" sz="2000" b="1" dirty="0"/>
          </a:p>
          <a:p>
            <a:pPr lvl="0" algn="r" rtl="1"/>
            <a:r>
              <a:rPr lang="ar-SA" sz="2000" b="1" dirty="0"/>
              <a:t>ستكون الأراضي الواقعة شرقي الخط </a:t>
            </a:r>
            <a:r>
              <a:rPr lang="ar-SA" sz="2000" b="1" dirty="0">
                <a:solidFill>
                  <a:srgbClr val="FF0000"/>
                </a:solidFill>
              </a:rPr>
              <a:t>(أ)</a:t>
            </a:r>
            <a:r>
              <a:rPr lang="ar-SA" sz="2000" b="1" dirty="0"/>
              <a:t> كلها تحت إدارة سورية، وسيعود المدنيون السوريون إلى هذه الأراضي</a:t>
            </a:r>
            <a:r>
              <a:rPr lang="en-US" sz="2000" b="1" dirty="0"/>
              <a:t>.</a:t>
            </a:r>
          </a:p>
          <a:p>
            <a:pPr lvl="0" algn="r" rtl="1"/>
            <a:r>
              <a:rPr lang="ar-SA" sz="2000" b="1" dirty="0"/>
              <a:t>المنطقة الواقعة بين الخط </a:t>
            </a:r>
            <a:r>
              <a:rPr lang="ar-SA" sz="2000" b="1" dirty="0">
                <a:solidFill>
                  <a:srgbClr val="FF0000"/>
                </a:solidFill>
              </a:rPr>
              <a:t>(أ)</a:t>
            </a:r>
            <a:r>
              <a:rPr lang="ar-SA" sz="2000" b="1" dirty="0"/>
              <a:t> والخط المشار إليه بالخط </a:t>
            </a:r>
            <a:r>
              <a:rPr lang="ar-SA" sz="2000" b="1" dirty="0">
                <a:solidFill>
                  <a:srgbClr val="FF0000"/>
                </a:solidFill>
              </a:rPr>
              <a:t>(ب)</a:t>
            </a:r>
            <a:r>
              <a:rPr lang="ar-SA" sz="2000" b="1" dirty="0"/>
              <a:t> على الخريطة المرافقة ستكون منطقة فصل. وسوف ترابط في هذه المنطقة قوة مراقبة الفصل التابعة للأمم المتحدة والمكونة وفقاً</a:t>
            </a:r>
            <a:r>
              <a:rPr lang="en-US" sz="2000" b="1" dirty="0"/>
              <a:t>  </a:t>
            </a:r>
            <a:r>
              <a:rPr lang="ar-SA" sz="2000" b="1" dirty="0"/>
              <a:t>للبروتوكول المرفق</a:t>
            </a:r>
            <a:r>
              <a:rPr lang="en-US" sz="2000" b="1" dirty="0"/>
              <a:t>.</a:t>
            </a:r>
          </a:p>
          <a:p>
            <a:pPr lvl="0" algn="r" rtl="1"/>
            <a:r>
              <a:rPr lang="ar-SA" sz="2000" b="1" dirty="0"/>
              <a:t>ستكون القوات السورية كلها شرقي الخط المشار إليه بالخط </a:t>
            </a:r>
            <a:r>
              <a:rPr lang="ar-SA" sz="2000" b="1" dirty="0">
                <a:solidFill>
                  <a:srgbClr val="FF0000"/>
                </a:solidFill>
              </a:rPr>
              <a:t>(ب)</a:t>
            </a:r>
            <a:endParaRPr lang="en-US" sz="2000" b="1" dirty="0">
              <a:solidFill>
                <a:srgbClr val="FF0000"/>
              </a:solidFill>
            </a:endParaRPr>
          </a:p>
          <a:p>
            <a:pPr lvl="0" algn="r" rtl="1"/>
            <a:r>
              <a:rPr lang="ar-SA" sz="2000" b="1" dirty="0"/>
              <a:t>ستكون هناك منطقتان متساويتان لتحديد الأسلحة والقوات واحدة على غربي الخط </a:t>
            </a:r>
            <a:r>
              <a:rPr lang="ar-SA" sz="2000" b="1" dirty="0">
                <a:solidFill>
                  <a:srgbClr val="FF0000"/>
                </a:solidFill>
              </a:rPr>
              <a:t>(أ)</a:t>
            </a:r>
            <a:r>
              <a:rPr lang="ar-SA" sz="2000" b="1" dirty="0"/>
              <a:t> والأخرى شرقي الخط </a:t>
            </a:r>
            <a:r>
              <a:rPr lang="ar-SA" sz="2000" b="1" dirty="0">
                <a:solidFill>
                  <a:srgbClr val="FF0000"/>
                </a:solidFill>
              </a:rPr>
              <a:t>(ب)</a:t>
            </a:r>
            <a:r>
              <a:rPr lang="ar-SA" sz="2000" b="1" dirty="0"/>
              <a:t> وفقاً للاتفاق</a:t>
            </a:r>
            <a:r>
              <a:rPr lang="en-US" sz="2000" b="1" dirty="0"/>
              <a:t>.</a:t>
            </a:r>
          </a:p>
          <a:p>
            <a:pPr lvl="0" algn="r" rtl="1"/>
            <a:r>
              <a:rPr lang="ar-SA" sz="2000" b="1" dirty="0"/>
              <a:t>يسمح للقوات الجوية للجانبين بالتحرك حتى خطوطهما دون تدخل</a:t>
            </a:r>
            <a:endParaRPr lang="en-US" sz="2000" b="1" dirty="0"/>
          </a:p>
          <a:p>
            <a:pPr algn="r"/>
            <a:r>
              <a:rPr lang="ar-SA" sz="2000" b="1" dirty="0">
                <a:solidFill>
                  <a:srgbClr val="FF0000"/>
                </a:solidFill>
              </a:rPr>
              <a:t>ج:</a:t>
            </a:r>
            <a:r>
              <a:rPr lang="ar-SA" sz="2000" b="1" dirty="0"/>
              <a:t> لن تكون هناك قوات في المنطقة الواقعة بين الخط </a:t>
            </a:r>
            <a:r>
              <a:rPr lang="ar-SA" sz="2000" b="1" dirty="0">
                <a:solidFill>
                  <a:srgbClr val="FF0000"/>
                </a:solidFill>
              </a:rPr>
              <a:t>(أ)</a:t>
            </a:r>
            <a:r>
              <a:rPr lang="ar-SA" sz="2000" b="1" dirty="0"/>
              <a:t> والخط </a:t>
            </a:r>
            <a:r>
              <a:rPr lang="ar-SA" sz="2000" b="1" dirty="0">
                <a:solidFill>
                  <a:srgbClr val="FF0000"/>
                </a:solidFill>
              </a:rPr>
              <a:t>(أ-1)</a:t>
            </a:r>
            <a:endParaRPr lang="en-US" sz="2000" b="1" dirty="0">
              <a:solidFill>
                <a:srgbClr val="FF0000"/>
              </a:solidFill>
            </a:endParaRPr>
          </a:p>
          <a:p>
            <a:pPr algn="r"/>
            <a:r>
              <a:rPr lang="ar-SA" sz="2000" b="1" dirty="0">
                <a:solidFill>
                  <a:srgbClr val="FF0000"/>
                </a:solidFill>
              </a:rPr>
              <a:t>د:</a:t>
            </a:r>
            <a:r>
              <a:rPr lang="ar-SA" sz="2000" b="1" dirty="0"/>
              <a:t> سوف يوقع هذا الاتفاق والخريطة المرافقة بجينيف في موعد لا يتجاوز </a:t>
            </a:r>
            <a:r>
              <a:rPr lang="ar-SA" sz="2000" b="1" dirty="0">
                <a:solidFill>
                  <a:srgbClr val="FF0000"/>
                </a:solidFill>
              </a:rPr>
              <a:t>31</a:t>
            </a:r>
            <a:r>
              <a:rPr lang="ar-SA" sz="2000" b="1" dirty="0"/>
              <a:t> مايو </a:t>
            </a:r>
            <a:r>
              <a:rPr lang="ar-SA" sz="2000" b="1" dirty="0">
                <a:solidFill>
                  <a:srgbClr val="FF0000"/>
                </a:solidFill>
              </a:rPr>
              <a:t>1974</a:t>
            </a:r>
            <a:r>
              <a:rPr lang="ar-SA" sz="2000" b="1" dirty="0"/>
              <a:t> من جانب الممثلين العسكريين لإسرائيل وسوريا في فريق العمل العسكري المصري – الإسرائيلي التابع لمؤتمر جينيف للسلام تحت إشراف الأمم المتحدة بعد انضمام ممثل عسكري سوري إلى ذلك الفريق وباشتراك ممثلين للولايات المتحدة والاتحاد السوفيتي، وسيتم وضع خريطة تفصيلية وخطة لتنفيذ فصل القوات بواسطة الممثلين في فريق العمل العسكري لمصر وإسرائيل وسوريا، وسيبدأ فريق العمل العسكري المبين فيما سبق عمله من أجل تحقيق هذا الغرض بجينيف تحت إشراف الأمم المتحدة خلال 5أيام،وسيبدأ الفصل بعد 24ساعة من إتمام مهمة فريق العمل العسكري،وستتم عملية الفصل في موعد لا يتجاوز 20 يوما .ً </a:t>
            </a:r>
            <a:endParaRPr lang="en-US" sz="2000" b="1" dirty="0"/>
          </a:p>
        </p:txBody>
      </p:sp>
    </p:spTree>
    <p:extLst>
      <p:ext uri="{BB962C8B-B14F-4D97-AF65-F5344CB8AC3E}">
        <p14:creationId xmlns:p14="http://schemas.microsoft.com/office/powerpoint/2010/main" val="2147951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9FC0E42-BB44-4622-ABC7-B49EE7FA3B00}"/>
              </a:ext>
            </a:extLst>
          </p:cNvPr>
          <p:cNvSpPr txBox="1"/>
          <p:nvPr/>
        </p:nvSpPr>
        <p:spPr>
          <a:xfrm>
            <a:off x="1371600" y="2299854"/>
            <a:ext cx="10377055" cy="3416320"/>
          </a:xfrm>
          <a:prstGeom prst="rect">
            <a:avLst/>
          </a:prstGeom>
          <a:noFill/>
        </p:spPr>
        <p:txBody>
          <a:bodyPr wrap="square" rtlCol="0">
            <a:spAutoFit/>
          </a:bodyPr>
          <a:lstStyle/>
          <a:p>
            <a:pPr algn="r" rtl="1"/>
            <a:r>
              <a:rPr lang="ar-SA" sz="2400" b="1" dirty="0">
                <a:solidFill>
                  <a:srgbClr val="FF0000"/>
                </a:solidFill>
              </a:rPr>
              <a:t>هـ: </a:t>
            </a:r>
            <a:r>
              <a:rPr lang="ar-SA" sz="2400" b="1" dirty="0"/>
              <a:t>إن مراقبة تنفيذ شروط الفقرات أ،ب،ج سوف تتم من جانب أفراد الأمم المتحدة الذين يشكلون قوة مراقبة الفصل التابعة للأمم المتحدة طبقاً لهذا الاتفاق</a:t>
            </a:r>
            <a:r>
              <a:rPr lang="en-US" sz="2400" b="1" dirty="0"/>
              <a:t>.</a:t>
            </a:r>
            <a:endParaRPr lang="en-US" sz="2400" dirty="0"/>
          </a:p>
          <a:p>
            <a:pPr algn="r" rtl="1"/>
            <a:r>
              <a:rPr lang="ar-SA" sz="2400" b="1" dirty="0">
                <a:solidFill>
                  <a:srgbClr val="FF0000"/>
                </a:solidFill>
              </a:rPr>
              <a:t>و: </a:t>
            </a:r>
            <a:r>
              <a:rPr lang="ar-SA" sz="2400" b="1" dirty="0"/>
              <a:t>سوف يجري في غضون 24ساعة من توقيع هذا الاتفاق تبادل جميع الجرحى من بين الأسرى الذين يحتجزهم كل جانب طبقاً لشهادة</a:t>
            </a:r>
            <a:r>
              <a:rPr lang="en-US" sz="2400" b="1" dirty="0"/>
              <a:t> </a:t>
            </a:r>
            <a:r>
              <a:rPr lang="ar-SA" sz="2400" b="1" dirty="0">
                <a:solidFill>
                  <a:srgbClr val="FF0000"/>
                </a:solidFill>
                <a:hlinkClick r:id="rId2" tooltip="اللجنة الدولية للصليب الأحمر">
                  <a:extLst>
                    <a:ext uri="{A12FA001-AC4F-418D-AE19-62706E023703}">
                      <ahyp:hlinkClr xmlns:ahyp="http://schemas.microsoft.com/office/drawing/2018/hyperlinkcolor" val="tx"/>
                    </a:ext>
                  </a:extLst>
                </a:hlinkClick>
              </a:rPr>
              <a:t>اللجنة الدولية للصليب الأحمر</a:t>
            </a:r>
            <a:r>
              <a:rPr lang="en-US" sz="2400" b="1" dirty="0">
                <a:solidFill>
                  <a:srgbClr val="FF0000"/>
                </a:solidFill>
              </a:rPr>
              <a:t> </a:t>
            </a:r>
            <a:r>
              <a:rPr lang="ar-SA" sz="2400" b="1" dirty="0"/>
              <a:t>،وغداة إتمام مهمة فريق العمل العسكري سوف يجرى تبادل أسرى الحرب الباقين</a:t>
            </a:r>
            <a:r>
              <a:rPr lang="en-US" sz="2400" b="1" dirty="0"/>
              <a:t>.</a:t>
            </a:r>
            <a:endParaRPr lang="en-US" sz="2400" dirty="0"/>
          </a:p>
          <a:p>
            <a:pPr algn="r" rtl="1"/>
            <a:r>
              <a:rPr lang="ar-SA" sz="2400" b="1" dirty="0">
                <a:solidFill>
                  <a:srgbClr val="FF0000"/>
                </a:solidFill>
              </a:rPr>
              <a:t>ز: </a:t>
            </a:r>
            <a:r>
              <a:rPr lang="ar-SA" sz="2400" b="1" dirty="0"/>
              <a:t>تسلم جثث جميع الجنود القتلى التي في حوزة كل من الجانبين لدفنها في بلادهم في غضون عشرة أيام من توقيع هذا الاتفاق</a:t>
            </a:r>
            <a:r>
              <a:rPr lang="en-US" sz="2400" b="1" dirty="0"/>
              <a:t>.</a:t>
            </a:r>
            <a:endParaRPr lang="en-US" sz="2400" dirty="0"/>
          </a:p>
          <a:p>
            <a:pPr algn="r" rtl="1"/>
            <a:r>
              <a:rPr lang="ar-SA" sz="2400" b="1" dirty="0">
                <a:solidFill>
                  <a:srgbClr val="FF0000"/>
                </a:solidFill>
              </a:rPr>
              <a:t>ح:</a:t>
            </a:r>
            <a:r>
              <a:rPr lang="ar-SA" sz="2400" b="1" dirty="0"/>
              <a:t>لا يعد هذا الاتفاق اتفاقية سلام نهائي- أنه خطوة نحو سلام دائم على أساس</a:t>
            </a:r>
            <a:r>
              <a:rPr lang="en-US" sz="2400" b="1" dirty="0"/>
              <a:t> </a:t>
            </a:r>
            <a:r>
              <a:rPr lang="ar-SA" sz="2400" b="1" dirty="0">
                <a:solidFill>
                  <a:srgbClr val="FF0000"/>
                </a:solidFill>
                <a:hlinkClick r:id="rId3" tooltip="قرار مجلس الأمن رقم 338">
                  <a:extLst>
                    <a:ext uri="{A12FA001-AC4F-418D-AE19-62706E023703}">
                      <ahyp:hlinkClr xmlns:ahyp="http://schemas.microsoft.com/office/drawing/2018/hyperlinkcolor" val="tx"/>
                    </a:ext>
                  </a:extLst>
                </a:hlinkClick>
              </a:rPr>
              <a:t>قرار مجلس الأمن رقم 338</a:t>
            </a:r>
            <a:r>
              <a:rPr lang="en-US" sz="2400" b="1" dirty="0"/>
              <a:t> </a:t>
            </a:r>
            <a:r>
              <a:rPr lang="ar-SA" sz="2400" b="1" dirty="0"/>
              <a:t>المؤرخ في</a:t>
            </a:r>
            <a:r>
              <a:rPr lang="en-US" sz="2400" b="1" dirty="0"/>
              <a:t> </a:t>
            </a:r>
            <a:r>
              <a:rPr lang="en-US" sz="2400" b="1" dirty="0">
                <a:solidFill>
                  <a:srgbClr val="FF0000"/>
                </a:solidFill>
                <a:hlinkClick r:id="rId4" tooltip="22 أكتوبر">
                  <a:extLst>
                    <a:ext uri="{A12FA001-AC4F-418D-AE19-62706E023703}">
                      <ahyp:hlinkClr xmlns:ahyp="http://schemas.microsoft.com/office/drawing/2018/hyperlinkcolor" val="tx"/>
                    </a:ext>
                  </a:extLst>
                </a:hlinkClick>
              </a:rPr>
              <a:t>22</a:t>
            </a:r>
            <a:r>
              <a:rPr lang="en-US" sz="2400" b="1" dirty="0">
                <a:hlinkClick r:id="rId4" tooltip="22 أكتوبر">
                  <a:extLst>
                    <a:ext uri="{A12FA001-AC4F-418D-AE19-62706E023703}">
                      <ahyp:hlinkClr xmlns:ahyp="http://schemas.microsoft.com/office/drawing/2018/hyperlinkcolor" val="tx"/>
                    </a:ext>
                  </a:extLst>
                </a:hlinkClick>
              </a:rPr>
              <a:t> </a:t>
            </a:r>
            <a:r>
              <a:rPr lang="ar-SA" sz="2400" b="1" dirty="0">
                <a:solidFill>
                  <a:srgbClr val="FF0000"/>
                </a:solidFill>
                <a:hlinkClick r:id="rId4" tooltip="22 أكتوبر">
                  <a:extLst>
                    <a:ext uri="{A12FA001-AC4F-418D-AE19-62706E023703}">
                      <ahyp:hlinkClr xmlns:ahyp="http://schemas.microsoft.com/office/drawing/2018/hyperlinkcolor" val="tx"/>
                    </a:ext>
                  </a:extLst>
                </a:hlinkClick>
              </a:rPr>
              <a:t>أكتوبر</a:t>
            </a:r>
            <a:r>
              <a:rPr lang="en-US" sz="2400" b="1" dirty="0"/>
              <a:t> </a:t>
            </a:r>
            <a:r>
              <a:rPr lang="en-US" sz="2400" b="1" dirty="0">
                <a:solidFill>
                  <a:srgbClr val="FF0000"/>
                </a:solidFill>
                <a:hlinkClick r:id="rId5" tooltip="1973">
                  <a:extLst>
                    <a:ext uri="{A12FA001-AC4F-418D-AE19-62706E023703}">
                      <ahyp:hlinkClr xmlns:ahyp="http://schemas.microsoft.com/office/drawing/2018/hyperlinkcolor" val="tx"/>
                    </a:ext>
                  </a:extLst>
                </a:hlinkClick>
              </a:rPr>
              <a:t>1973</a:t>
            </a:r>
            <a:r>
              <a:rPr lang="en-US" sz="2400" b="1" dirty="0"/>
              <a:t>  .</a:t>
            </a:r>
            <a:endParaRPr lang="en-US" sz="2400" dirty="0"/>
          </a:p>
        </p:txBody>
      </p:sp>
    </p:spTree>
    <p:extLst>
      <p:ext uri="{BB962C8B-B14F-4D97-AF65-F5344CB8AC3E}">
        <p14:creationId xmlns:p14="http://schemas.microsoft.com/office/powerpoint/2010/main" val="4151545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0AF20ED-B4AB-4D89-874E-6575C8085CF2}"/>
              </a:ext>
            </a:extLst>
          </p:cNvPr>
          <p:cNvSpPr txBox="1"/>
          <p:nvPr/>
        </p:nvSpPr>
        <p:spPr>
          <a:xfrm>
            <a:off x="2729346" y="2992582"/>
            <a:ext cx="7439891" cy="1200329"/>
          </a:xfrm>
          <a:prstGeom prst="rect">
            <a:avLst/>
          </a:prstGeom>
          <a:noFill/>
        </p:spPr>
        <p:txBody>
          <a:bodyPr wrap="square" rtlCol="0">
            <a:spAutoFit/>
          </a:bodyPr>
          <a:lstStyle/>
          <a:p>
            <a:pPr algn="ctr" rtl="1"/>
            <a:r>
              <a:rPr lang="ar-SA" sz="3600" b="1" dirty="0">
                <a:solidFill>
                  <a:srgbClr val="FF0000"/>
                </a:solidFill>
              </a:rPr>
              <a:t>اتفاقيات فض الاشتباك الأولى (يناير 1974) والثانية ( سبتمبر 1975)</a:t>
            </a:r>
            <a:endParaRPr lang="en-US" sz="3600" dirty="0">
              <a:solidFill>
                <a:srgbClr val="FF0000"/>
              </a:solidFill>
            </a:endParaRPr>
          </a:p>
        </p:txBody>
      </p:sp>
    </p:spTree>
    <p:extLst>
      <p:ext uri="{BB962C8B-B14F-4D97-AF65-F5344CB8AC3E}">
        <p14:creationId xmlns:p14="http://schemas.microsoft.com/office/powerpoint/2010/main" val="3983637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08EFA0F-84D8-4048-8E72-439B5EDD3053}"/>
              </a:ext>
            </a:extLst>
          </p:cNvPr>
          <p:cNvSpPr txBox="1"/>
          <p:nvPr/>
        </p:nvSpPr>
        <p:spPr>
          <a:xfrm>
            <a:off x="1399309" y="2355272"/>
            <a:ext cx="9587345" cy="3046988"/>
          </a:xfrm>
          <a:prstGeom prst="rect">
            <a:avLst/>
          </a:prstGeom>
          <a:noFill/>
        </p:spPr>
        <p:txBody>
          <a:bodyPr wrap="square" rtlCol="0">
            <a:spAutoFit/>
          </a:bodyPr>
          <a:lstStyle/>
          <a:p>
            <a:pPr algn="r" rtl="1"/>
            <a:r>
              <a:rPr lang="ar-SA" sz="3200" b="1" dirty="0"/>
              <a:t>تم توقيع الاتفاق الاول لفض الاشتباك بين </a:t>
            </a:r>
            <a:r>
              <a:rPr lang="ar-SA" sz="3200" b="1" dirty="0">
                <a:solidFill>
                  <a:srgbClr val="FF0000"/>
                </a:solidFill>
              </a:rPr>
              <a:t>مصر</a:t>
            </a:r>
            <a:r>
              <a:rPr lang="ar-SA" sz="3200" b="1" dirty="0"/>
              <a:t> و </a:t>
            </a:r>
            <a:r>
              <a:rPr lang="ar-SA" sz="3200" b="1" dirty="0">
                <a:solidFill>
                  <a:srgbClr val="FF0000"/>
                </a:solidFill>
              </a:rPr>
              <a:t>اسرائيل</a:t>
            </a:r>
            <a:r>
              <a:rPr lang="ar-SA" sz="3200" b="1" dirty="0"/>
              <a:t> و قد </a:t>
            </a:r>
            <a:r>
              <a:rPr lang="ar-SA" sz="3200" b="1" dirty="0">
                <a:solidFill>
                  <a:srgbClr val="FF0000"/>
                </a:solidFill>
              </a:rPr>
              <a:t>نص</a:t>
            </a:r>
            <a:r>
              <a:rPr lang="ar-SA" sz="3200" b="1" dirty="0"/>
              <a:t> على ايقاف جميع العمليات العسكرية و شبه العسكرية فى البر و الجو و البحر كما حدد الاتفاق الخط الذى ستنسحب اليه القوات الاسرائيلية على مساحة 30 كيلومترا شرق القناة و خطوط منطقة الفصل بين القوات التى سترابط فيها قوات الطوارىء الدولية و هذا الاتفاق لا يعد اتفاق سلام نهائى ..</a:t>
            </a:r>
            <a:endParaRPr lang="en-US" sz="3200" dirty="0"/>
          </a:p>
        </p:txBody>
      </p:sp>
    </p:spTree>
    <p:extLst>
      <p:ext uri="{BB962C8B-B14F-4D97-AF65-F5344CB8AC3E}">
        <p14:creationId xmlns:p14="http://schemas.microsoft.com/office/powerpoint/2010/main" val="934532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6E89ADF-4E41-4289-A38F-3E1DD1855ECF}"/>
              </a:ext>
            </a:extLst>
          </p:cNvPr>
          <p:cNvSpPr txBox="1"/>
          <p:nvPr/>
        </p:nvSpPr>
        <p:spPr>
          <a:xfrm>
            <a:off x="706581" y="1939636"/>
            <a:ext cx="10280073" cy="3970318"/>
          </a:xfrm>
          <a:prstGeom prst="rect">
            <a:avLst/>
          </a:prstGeom>
          <a:noFill/>
        </p:spPr>
        <p:txBody>
          <a:bodyPr wrap="square" rtlCol="0">
            <a:spAutoFit/>
          </a:bodyPr>
          <a:lstStyle/>
          <a:p>
            <a:pPr algn="r" rtl="1"/>
            <a:r>
              <a:rPr lang="ar-SA" sz="3600" b="1" dirty="0"/>
              <a:t> </a:t>
            </a:r>
            <a:endParaRPr lang="en-US" sz="3600" dirty="0"/>
          </a:p>
          <a:p>
            <a:pPr algn="r" rtl="1"/>
            <a:r>
              <a:rPr lang="ar-SA" sz="3600" b="1" dirty="0"/>
              <a:t> و فى سبتمبر </a:t>
            </a:r>
            <a:r>
              <a:rPr lang="ar-SA" sz="3600" b="1" dirty="0">
                <a:solidFill>
                  <a:srgbClr val="FF0000"/>
                </a:solidFill>
              </a:rPr>
              <a:t>1975</a:t>
            </a:r>
            <a:r>
              <a:rPr lang="ar-SA" sz="3600" b="1" dirty="0"/>
              <a:t> تم التوقيع على الاتفاق الثانى الذى بموجبه تقدمت مصر الى خطوط جديدة و استردت حوالى 4500 كيلو متر من ارض سيناء و اصبح الخط الامامى للقوات الاسرائيلية على الساحل الشرقى لخليج السويس لمسافة 180 كم من السويس و حتى بلاعيم و من اهم ما تضمنه الاتفاق ان النزاع فى الشرق الاوسط لن يحسم بالقوة العسكرية و لكن بالوسائل السلمية .</a:t>
            </a:r>
            <a:endParaRPr lang="en-US" sz="3600" dirty="0"/>
          </a:p>
        </p:txBody>
      </p:sp>
    </p:spTree>
    <p:extLst>
      <p:ext uri="{BB962C8B-B14F-4D97-AF65-F5344CB8AC3E}">
        <p14:creationId xmlns:p14="http://schemas.microsoft.com/office/powerpoint/2010/main" val="25320482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6192082-F3C9-4F1A-B876-45C3456E1996}"/>
              </a:ext>
            </a:extLst>
          </p:cNvPr>
          <p:cNvSpPr txBox="1"/>
          <p:nvPr/>
        </p:nvSpPr>
        <p:spPr>
          <a:xfrm>
            <a:off x="568036" y="2189018"/>
            <a:ext cx="10529454" cy="3539430"/>
          </a:xfrm>
          <a:prstGeom prst="rect">
            <a:avLst/>
          </a:prstGeom>
          <a:noFill/>
        </p:spPr>
        <p:txBody>
          <a:bodyPr wrap="square" rtlCol="0">
            <a:spAutoFit/>
          </a:bodyPr>
          <a:lstStyle/>
          <a:p>
            <a:pPr algn="r" rtl="1"/>
            <a:r>
              <a:rPr lang="ar-SA" sz="2800" b="1" dirty="0"/>
              <a:t>أما عن مبادرة الرئيس الراحل أنور السـادات بزيـارة القدس ( نوفمبر 1977)</a:t>
            </a:r>
            <a:endParaRPr lang="en-US" sz="2800" dirty="0"/>
          </a:p>
          <a:p>
            <a:pPr algn="r" rtl="1"/>
            <a:r>
              <a:rPr lang="ar-SA" sz="2800" b="1" dirty="0"/>
              <a:t>اعلن الرئيس انور السادات فى بيان امام مجلس الشعب انه على استعداد للذهاب الى اسرائيل و مناقشتهم و ذهب الرئيس عارضا قضيته على الكنيست و كانت ابرز الحقائق التى حددتها المبادرة إن اتفاقا منفردا بين مصر وإسرائيل ليس واردا في سياسة مصر ، و أي سلام منفرد بين مصر وإسرائيل وبين أي دولة من دول المواجهة وإسرائيل فإنه لن يقيم السلام الدائم العادل في المنطقة كلها ، بل أكثر من ذلك فإنه حتى لو تحقق السلام بين دول المواجهة كلها وإسرائيل بغير حل عادل للقضية الفلسطينية فإن ذلك لم يحقق أبدا السلام الدائم العادل الذي يلح العالم كله اليوم عليه .</a:t>
            </a:r>
            <a:endParaRPr lang="en-US" sz="2800" dirty="0"/>
          </a:p>
        </p:txBody>
      </p:sp>
    </p:spTree>
    <p:extLst>
      <p:ext uri="{BB962C8B-B14F-4D97-AF65-F5344CB8AC3E}">
        <p14:creationId xmlns:p14="http://schemas.microsoft.com/office/powerpoint/2010/main" val="3603074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63FFB01-1C00-41A1-A72E-9B037316E9EB}"/>
              </a:ext>
            </a:extLst>
          </p:cNvPr>
          <p:cNvSpPr txBox="1"/>
          <p:nvPr/>
        </p:nvSpPr>
        <p:spPr>
          <a:xfrm>
            <a:off x="429491" y="554182"/>
            <a:ext cx="11222182" cy="6001643"/>
          </a:xfrm>
          <a:prstGeom prst="rect">
            <a:avLst/>
          </a:prstGeom>
          <a:noFill/>
        </p:spPr>
        <p:txBody>
          <a:bodyPr wrap="square" rtlCol="0">
            <a:spAutoFit/>
          </a:bodyPr>
          <a:lstStyle/>
          <a:p>
            <a:pPr algn="r" rtl="1"/>
            <a:r>
              <a:rPr lang="ar-SA" sz="3200" b="1" dirty="0"/>
              <a:t>ثم طرحت المبادرة بعد ذلك </a:t>
            </a:r>
            <a:r>
              <a:rPr lang="ar-SA" sz="3200" b="1" dirty="0">
                <a:solidFill>
                  <a:srgbClr val="FF0000"/>
                </a:solidFill>
              </a:rPr>
              <a:t>خمس</a:t>
            </a:r>
            <a:r>
              <a:rPr lang="ar-SA" sz="3200" b="1" dirty="0"/>
              <a:t> أسس محددة يقوم عليها السلام وهي :</a:t>
            </a:r>
            <a:endParaRPr lang="en-US" sz="3200" dirty="0"/>
          </a:p>
          <a:p>
            <a:pPr algn="r" rtl="1"/>
            <a:r>
              <a:rPr lang="ar-SA" sz="3200" b="1" dirty="0"/>
              <a:t> </a:t>
            </a:r>
            <a:endParaRPr lang="en-US" sz="3200" dirty="0"/>
          </a:p>
          <a:p>
            <a:pPr algn="r" rtl="1"/>
            <a:r>
              <a:rPr lang="ar-SA" sz="3200" b="1" dirty="0"/>
              <a:t>• إنهاء الاحتلال الإسرائيلي للأراضي العربية التي احتلت عام 1967 . </a:t>
            </a:r>
            <a:br>
              <a:rPr lang="ar-SA" sz="3200" b="1" dirty="0"/>
            </a:br>
            <a:r>
              <a:rPr lang="ar-SA" sz="3200" b="1" dirty="0"/>
              <a:t>• تحقيق الحقوق الأساسية للشعب الفلسطيني وحقه في تقرير المصير بما في ذلك حقه في إقامة دولته. </a:t>
            </a:r>
            <a:br>
              <a:rPr lang="ar-SA" sz="3200" b="1" dirty="0"/>
            </a:br>
            <a:r>
              <a:rPr lang="ar-SA" sz="3200" b="1" dirty="0"/>
              <a:t>• حق كل دول المنطقة في العيش في سلام داخل حدودها الآمنة والمضمونة عن طريق إجراءات يتفق عليها تحقيق الأمن المناسب للحدود الدولية بالإضافة إلى الضمانات الدولية المناسبة . </a:t>
            </a:r>
            <a:br>
              <a:rPr lang="ar-SA" sz="3200" b="1" dirty="0"/>
            </a:br>
            <a:r>
              <a:rPr lang="ar-SA" sz="3200" b="1" dirty="0"/>
              <a:t>• تلتزم كل دول المنطقة بإدارة العلاقات فيما بينها طبقا لأهداف ومبادئ ميثاق الأمم المتحدة وبصفة خاصة عدم اللجوء إلى القوة وحل الخلافات بينهم بالوسائل السلمية . </a:t>
            </a:r>
            <a:br>
              <a:rPr lang="ar-SA" sz="3200" b="1" dirty="0"/>
            </a:br>
            <a:r>
              <a:rPr lang="ar-SA" sz="3200" b="1" dirty="0"/>
              <a:t>• إنهاء حالة الحرب القائمة في المنطقة. </a:t>
            </a:r>
            <a:endParaRPr lang="en-US" sz="3200" dirty="0"/>
          </a:p>
        </p:txBody>
      </p:sp>
    </p:spTree>
    <p:extLst>
      <p:ext uri="{BB962C8B-B14F-4D97-AF65-F5344CB8AC3E}">
        <p14:creationId xmlns:p14="http://schemas.microsoft.com/office/powerpoint/2010/main" val="1014316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9445C6C-165B-412F-8C4E-DB462E2C78C5}"/>
              </a:ext>
            </a:extLst>
          </p:cNvPr>
          <p:cNvSpPr txBox="1"/>
          <p:nvPr/>
        </p:nvSpPr>
        <p:spPr>
          <a:xfrm>
            <a:off x="193964" y="2327564"/>
            <a:ext cx="11249890" cy="3785652"/>
          </a:xfrm>
          <a:prstGeom prst="rect">
            <a:avLst/>
          </a:prstGeom>
          <a:noFill/>
        </p:spPr>
        <p:txBody>
          <a:bodyPr wrap="square" rtlCol="0">
            <a:spAutoFit/>
          </a:bodyPr>
          <a:lstStyle/>
          <a:p>
            <a:pPr algn="r" rtl="1"/>
            <a:r>
              <a:rPr lang="ar-SA" sz="4000" b="1" dirty="0"/>
              <a:t>وفي 5 سبتمبر 1978 وافقت مصر وإسرائيل على الاقتراح الأمريكي بعقد مؤتمر ثلاثي في كامب ديفيد بالولايات المتحدة الأمريكية ، وتم الإعلان عن التوصل لاتفاق يوم 17 سبتمبر ، والتوقيع على وثيقة كامب ديفيد في البيت الأبيض يوم 18 سبتمبر 1978 . ويحتوي اتفاق كامب ديفيد على وثيقتين هامتين لتحقيق تسوية شاملة للنزاع العربي – الإسرائيلي .</a:t>
            </a:r>
            <a:endParaRPr lang="en-US" sz="4000" dirty="0"/>
          </a:p>
        </p:txBody>
      </p:sp>
    </p:spTree>
    <p:extLst>
      <p:ext uri="{BB962C8B-B14F-4D97-AF65-F5344CB8AC3E}">
        <p14:creationId xmlns:p14="http://schemas.microsoft.com/office/powerpoint/2010/main" val="4261455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5843AC-3D4A-427A-9B98-6DB63067219E}"/>
              </a:ext>
            </a:extLst>
          </p:cNvPr>
          <p:cNvSpPr txBox="1"/>
          <p:nvPr/>
        </p:nvSpPr>
        <p:spPr>
          <a:xfrm>
            <a:off x="193963" y="1773382"/>
            <a:ext cx="11208328" cy="3970318"/>
          </a:xfrm>
          <a:prstGeom prst="rect">
            <a:avLst/>
          </a:prstGeom>
          <a:noFill/>
        </p:spPr>
        <p:txBody>
          <a:bodyPr wrap="square" rtlCol="0">
            <a:spAutoFit/>
          </a:bodyPr>
          <a:lstStyle/>
          <a:p>
            <a:pPr algn="r" rtl="1"/>
            <a:r>
              <a:rPr lang="ar-SA" sz="3600" b="1" dirty="0">
                <a:solidFill>
                  <a:srgbClr val="FF0000"/>
                </a:solidFill>
              </a:rPr>
              <a:t>الوثيقة الأولى </a:t>
            </a:r>
            <a:r>
              <a:rPr lang="ar-SA" sz="3600" b="1" dirty="0"/>
              <a:t>: إطار السلام في الشرق الأوسط :</a:t>
            </a:r>
            <a:endParaRPr lang="en-US" sz="3600" dirty="0"/>
          </a:p>
          <a:p>
            <a:pPr algn="r" rtl="1"/>
            <a:r>
              <a:rPr lang="ar-SA" sz="3600" b="1" dirty="0"/>
              <a:t>نصت على أن مواد ميثاق الأمم المتحدة ، والقواعد الأخرى للقانون الدولي والشرعية توفر الآن مستويات مقبولة لسير العلاقات بين جميع الدول .. وتحقيق علاقة سلام وفقا لروح المادة 2 من ميثاق الأمم المتحدة وإجراء مفاوضات في المستقبل بين إسرائيل وأية دولة مجاورة ومستعدة للتفاوض بشأن السلام والأمن معها ، هو أمر ضروري لتنفيذ جميع البنود والمبادئ في قراري مجلس الأمن رقم </a:t>
            </a:r>
            <a:r>
              <a:rPr lang="ar-SA" sz="3600" b="1" dirty="0">
                <a:solidFill>
                  <a:srgbClr val="FF0000"/>
                </a:solidFill>
              </a:rPr>
              <a:t>242</a:t>
            </a:r>
            <a:r>
              <a:rPr lang="ar-SA" sz="3600" b="1" dirty="0"/>
              <a:t> ، </a:t>
            </a:r>
            <a:r>
              <a:rPr lang="ar-SA" sz="3600" b="1" dirty="0">
                <a:solidFill>
                  <a:srgbClr val="FF0000"/>
                </a:solidFill>
              </a:rPr>
              <a:t>338</a:t>
            </a:r>
            <a:r>
              <a:rPr lang="ar-SA" sz="3600" b="1" dirty="0"/>
              <a:t> .</a:t>
            </a:r>
            <a:endParaRPr lang="en-US" sz="3600" dirty="0"/>
          </a:p>
        </p:txBody>
      </p:sp>
    </p:spTree>
    <p:extLst>
      <p:ext uri="{BB962C8B-B14F-4D97-AF65-F5344CB8AC3E}">
        <p14:creationId xmlns:p14="http://schemas.microsoft.com/office/powerpoint/2010/main" val="1349034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8FDA7E8-24F8-4613-960C-9532B6B003DC}"/>
              </a:ext>
            </a:extLst>
          </p:cNvPr>
          <p:cNvSpPr txBox="1"/>
          <p:nvPr/>
        </p:nvSpPr>
        <p:spPr>
          <a:xfrm>
            <a:off x="713509" y="2307287"/>
            <a:ext cx="10764981" cy="3046988"/>
          </a:xfrm>
          <a:prstGeom prst="rect">
            <a:avLst/>
          </a:prstGeom>
          <a:noFill/>
        </p:spPr>
        <p:txBody>
          <a:bodyPr wrap="square" rtlCol="0">
            <a:spAutoFit/>
          </a:bodyPr>
          <a:lstStyle/>
          <a:p>
            <a:pPr algn="r" rtl="1"/>
            <a:r>
              <a:rPr lang="ar-SA" sz="3200" b="1" dirty="0"/>
              <a:t> </a:t>
            </a:r>
            <a:endParaRPr lang="en-US" sz="3200" dirty="0"/>
          </a:p>
          <a:p>
            <a:pPr algn="r" rtl="1"/>
            <a:r>
              <a:rPr lang="ar-SA" sz="3200" b="1" dirty="0">
                <a:solidFill>
                  <a:srgbClr val="FF0000"/>
                </a:solidFill>
              </a:rPr>
              <a:t>الوثيقة الثانية : </a:t>
            </a:r>
            <a:r>
              <a:rPr lang="ar-SA" sz="3200" b="1" dirty="0"/>
              <a:t>إطار الاتفاق لمعاهدة سلام بين مصر وإسرائيل :</a:t>
            </a:r>
            <a:endParaRPr lang="en-US" sz="3200" dirty="0"/>
          </a:p>
          <a:p>
            <a:pPr algn="r" rtl="1"/>
            <a:r>
              <a:rPr lang="ar-SA" sz="3200" b="1" dirty="0"/>
              <a:t>وقعت مصر وإسرائيل في 26 مارس </a:t>
            </a:r>
            <a:r>
              <a:rPr lang="ar-SA" sz="3200" b="1" dirty="0">
                <a:solidFill>
                  <a:srgbClr val="FF0000"/>
                </a:solidFill>
              </a:rPr>
              <a:t>1979</a:t>
            </a:r>
            <a:r>
              <a:rPr lang="ar-SA" sz="3200" b="1" dirty="0"/>
              <a:t> معاهدة السلام اقتناعا منهما بالضرورة الماسة لإقامة سلام عادل وشامل ودائم في الشرق الأوسط وفقا لقراري مجلس الأمن </a:t>
            </a:r>
            <a:r>
              <a:rPr lang="ar-SA" sz="3200" b="1" dirty="0">
                <a:solidFill>
                  <a:srgbClr val="FF0000"/>
                </a:solidFill>
              </a:rPr>
              <a:t>242</a:t>
            </a:r>
            <a:r>
              <a:rPr lang="ar-SA" sz="3200" b="1" dirty="0"/>
              <a:t> ، </a:t>
            </a:r>
            <a:r>
              <a:rPr lang="ar-SA" sz="3200" b="1" dirty="0">
                <a:solidFill>
                  <a:srgbClr val="FF0000"/>
                </a:solidFill>
              </a:rPr>
              <a:t>238</a:t>
            </a:r>
            <a:r>
              <a:rPr lang="ar-SA" sz="3200" b="1" dirty="0"/>
              <a:t> وتؤكدان من جديد التزامها بإطار السلام في الشرق الأوسط المتفق عليه في كامب ديفيد .</a:t>
            </a:r>
            <a:endParaRPr lang="en-US" sz="3200" dirty="0"/>
          </a:p>
        </p:txBody>
      </p:sp>
    </p:spTree>
    <p:extLst>
      <p:ext uri="{BB962C8B-B14F-4D97-AF65-F5344CB8AC3E}">
        <p14:creationId xmlns:p14="http://schemas.microsoft.com/office/powerpoint/2010/main" val="3148035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5E3A5D-0D4B-43D9-ABF5-6923EE2DD6AC}"/>
              </a:ext>
            </a:extLst>
          </p:cNvPr>
          <p:cNvSpPr txBox="1"/>
          <p:nvPr/>
        </p:nvSpPr>
        <p:spPr>
          <a:xfrm>
            <a:off x="900545" y="2867891"/>
            <a:ext cx="9282545" cy="1569660"/>
          </a:xfrm>
          <a:prstGeom prst="rect">
            <a:avLst/>
          </a:prstGeom>
          <a:noFill/>
        </p:spPr>
        <p:txBody>
          <a:bodyPr wrap="square" rtlCol="0">
            <a:spAutoFit/>
          </a:bodyPr>
          <a:lstStyle/>
          <a:p>
            <a:pPr algn="ctr"/>
            <a:r>
              <a:rPr lang="ar-SA" sz="4800" b="1" dirty="0">
                <a:solidFill>
                  <a:srgbClr val="FF0000"/>
                </a:solidFill>
              </a:rPr>
              <a:t>حرب يونية</a:t>
            </a:r>
            <a:endParaRPr lang="ar-EG" sz="4800" b="1" dirty="0">
              <a:solidFill>
                <a:srgbClr val="FF0000"/>
              </a:solidFill>
            </a:endParaRPr>
          </a:p>
          <a:p>
            <a:pPr algn="ctr"/>
            <a:r>
              <a:rPr lang="ar-SA" sz="4800" b="1" dirty="0">
                <a:solidFill>
                  <a:srgbClr val="FF0000"/>
                </a:solidFill>
              </a:rPr>
              <a:t> 1967م</a:t>
            </a:r>
            <a:endParaRPr lang="en-US" sz="4800" dirty="0">
              <a:solidFill>
                <a:srgbClr val="FF0000"/>
              </a:solidFill>
            </a:endParaRPr>
          </a:p>
        </p:txBody>
      </p:sp>
    </p:spTree>
    <p:extLst>
      <p:ext uri="{BB962C8B-B14F-4D97-AF65-F5344CB8AC3E}">
        <p14:creationId xmlns:p14="http://schemas.microsoft.com/office/powerpoint/2010/main" val="36491457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9300FD2-C0E7-4EB9-8581-5E8B691F696E}"/>
              </a:ext>
            </a:extLst>
          </p:cNvPr>
          <p:cNvSpPr txBox="1"/>
          <p:nvPr/>
        </p:nvSpPr>
        <p:spPr>
          <a:xfrm>
            <a:off x="332509" y="2244436"/>
            <a:ext cx="11111345" cy="8956298"/>
          </a:xfrm>
          <a:prstGeom prst="rect">
            <a:avLst/>
          </a:prstGeom>
          <a:noFill/>
        </p:spPr>
        <p:txBody>
          <a:bodyPr wrap="square" rtlCol="0">
            <a:spAutoFit/>
          </a:bodyPr>
          <a:lstStyle/>
          <a:p>
            <a:pPr algn="r" rtl="1"/>
            <a:r>
              <a:rPr lang="ar-SA" sz="3200" b="1" dirty="0"/>
              <a:t> </a:t>
            </a:r>
            <a:endParaRPr lang="en-US" sz="3200" dirty="0"/>
          </a:p>
          <a:p>
            <a:pPr algn="r" rtl="1"/>
            <a:r>
              <a:rPr lang="ar-SA" sz="3200" b="1" dirty="0">
                <a:solidFill>
                  <a:srgbClr val="FF0000"/>
                </a:solidFill>
              </a:rPr>
              <a:t>معاهدة السلام في 26 مارس 1979</a:t>
            </a:r>
            <a:endParaRPr lang="en-US" sz="3200" dirty="0">
              <a:solidFill>
                <a:srgbClr val="FF0000"/>
              </a:solidFill>
            </a:endParaRPr>
          </a:p>
          <a:p>
            <a:pPr algn="r" rtl="1"/>
            <a:r>
              <a:rPr lang="ar-SA" sz="3200" b="1" dirty="0"/>
              <a:t>وقعت مصر و اسرائيل معاهدة السلام اقتناعا منها بالضرورة الماسة لاقامة سلام عادل و شامل فى الشرق الاوسط و قد نصت على انهاء الحرب بين الطرفين ويقام السلام بينهما وتسحب إسرائيل كافة قواتها المسلحة والمدنيين من سيناء إلى ما وراء الحدود الدولية بين مصر وفلسطين تحت الانتداب وتستأنف مصر ممارسة سيادتها الكاملة على سيناء.</a:t>
            </a:r>
            <a:endParaRPr lang="en-US" sz="3200" dirty="0"/>
          </a:p>
          <a:p>
            <a:pPr algn="r" rtl="1"/>
            <a:r>
              <a:rPr lang="ar-EG" sz="3200" b="1" dirty="0"/>
              <a:t> </a:t>
            </a:r>
            <a:endParaRPr lang="en-US" sz="3200" dirty="0"/>
          </a:p>
          <a:p>
            <a:pPr algn="r" rtl="1"/>
            <a:r>
              <a:rPr lang="ar-EG" sz="3200" b="1" dirty="0"/>
              <a:t> </a:t>
            </a:r>
            <a:endParaRPr lang="en-US" sz="3200" dirty="0"/>
          </a:p>
          <a:p>
            <a:pPr algn="r" rtl="1"/>
            <a:r>
              <a:rPr lang="ar-EG" sz="3200" b="1" dirty="0"/>
              <a:t> </a:t>
            </a:r>
            <a:endParaRPr lang="en-US" sz="3200" dirty="0"/>
          </a:p>
          <a:p>
            <a:pPr algn="r" rtl="1"/>
            <a:r>
              <a:rPr lang="ar-EG" sz="3200" b="1" dirty="0"/>
              <a:t> </a:t>
            </a:r>
            <a:endParaRPr lang="en-US" sz="3200" dirty="0"/>
          </a:p>
          <a:p>
            <a:pPr algn="r" rtl="1"/>
            <a:r>
              <a:rPr lang="ar-EG" sz="3200" b="1" dirty="0"/>
              <a:t> </a:t>
            </a:r>
            <a:endParaRPr lang="en-US" sz="3200" dirty="0"/>
          </a:p>
          <a:p>
            <a:pPr algn="r" rtl="1"/>
            <a:r>
              <a:rPr lang="ar-EG" sz="3200" b="1" dirty="0"/>
              <a:t> </a:t>
            </a:r>
            <a:endParaRPr lang="en-US" sz="3200" dirty="0"/>
          </a:p>
          <a:p>
            <a:pPr algn="r" rtl="1"/>
            <a:r>
              <a:rPr lang="ar-EG" sz="3200" b="1" dirty="0"/>
              <a:t> </a:t>
            </a:r>
            <a:endParaRPr lang="en-US" sz="3200" dirty="0"/>
          </a:p>
          <a:p>
            <a:pPr algn="r" rtl="1"/>
            <a:r>
              <a:rPr lang="ar-EG" sz="3200" b="1" dirty="0"/>
              <a:t> </a:t>
            </a:r>
            <a:endParaRPr lang="en-US" sz="3200" dirty="0"/>
          </a:p>
          <a:p>
            <a:pPr algn="r" rtl="1"/>
            <a:r>
              <a:rPr lang="ar-EG" sz="3200" b="1" dirty="0"/>
              <a:t> </a:t>
            </a:r>
            <a:endParaRPr lang="en-US" sz="3200" dirty="0"/>
          </a:p>
          <a:p>
            <a:pPr algn="r" rtl="1"/>
            <a:r>
              <a:rPr lang="ar-EG" sz="3200" b="1" dirty="0"/>
              <a:t> </a:t>
            </a:r>
            <a:endParaRPr lang="en-US" sz="3200" dirty="0"/>
          </a:p>
          <a:p>
            <a:pPr algn="r" rtl="1"/>
            <a:r>
              <a:rPr lang="ar-EG" sz="3200" b="1" dirty="0"/>
              <a:t> </a:t>
            </a:r>
            <a:endParaRPr lang="en-US" sz="3200" dirty="0"/>
          </a:p>
        </p:txBody>
      </p:sp>
    </p:spTree>
    <p:extLst>
      <p:ext uri="{BB962C8B-B14F-4D97-AF65-F5344CB8AC3E}">
        <p14:creationId xmlns:p14="http://schemas.microsoft.com/office/powerpoint/2010/main" val="10208881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D677A0F-0BB6-4D12-8FC7-E534CFC4F4A7}"/>
              </a:ext>
            </a:extLst>
          </p:cNvPr>
          <p:cNvSpPr txBox="1"/>
          <p:nvPr/>
        </p:nvSpPr>
        <p:spPr>
          <a:xfrm>
            <a:off x="2916382" y="2992582"/>
            <a:ext cx="6359236" cy="1569660"/>
          </a:xfrm>
          <a:prstGeom prst="rect">
            <a:avLst/>
          </a:prstGeom>
          <a:noFill/>
        </p:spPr>
        <p:txBody>
          <a:bodyPr wrap="square" rtlCol="0">
            <a:spAutoFit/>
          </a:bodyPr>
          <a:lstStyle/>
          <a:p>
            <a:pPr algn="ctr" rtl="1"/>
            <a:r>
              <a:rPr lang="ar-SA" sz="4800" b="1" dirty="0">
                <a:solidFill>
                  <a:srgbClr val="FF0000"/>
                </a:solidFill>
              </a:rPr>
              <a:t>التوجيه الاشتراكى لمصر وآثاره  </a:t>
            </a:r>
            <a:endParaRPr lang="en-US" sz="4800" dirty="0">
              <a:solidFill>
                <a:srgbClr val="FF0000"/>
              </a:solidFill>
            </a:endParaRPr>
          </a:p>
        </p:txBody>
      </p:sp>
    </p:spTree>
    <p:extLst>
      <p:ext uri="{BB962C8B-B14F-4D97-AF65-F5344CB8AC3E}">
        <p14:creationId xmlns:p14="http://schemas.microsoft.com/office/powerpoint/2010/main" val="21806232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36E4053-6BFE-48DF-BD6F-CB526B0D67A9}"/>
              </a:ext>
            </a:extLst>
          </p:cNvPr>
          <p:cNvSpPr txBox="1"/>
          <p:nvPr/>
        </p:nvSpPr>
        <p:spPr>
          <a:xfrm>
            <a:off x="526474" y="2078182"/>
            <a:ext cx="10764982" cy="3293209"/>
          </a:xfrm>
          <a:prstGeom prst="rect">
            <a:avLst/>
          </a:prstGeom>
          <a:noFill/>
        </p:spPr>
        <p:txBody>
          <a:bodyPr wrap="square" rtlCol="0">
            <a:spAutoFit/>
          </a:bodyPr>
          <a:lstStyle/>
          <a:p>
            <a:pPr algn="ctr" rtl="1"/>
            <a:r>
              <a:rPr lang="ar-EG" sz="2800" b="1" dirty="0">
                <a:solidFill>
                  <a:srgbClr val="FF0000"/>
                </a:solidFill>
              </a:rPr>
              <a:t>الاشتراكية</a:t>
            </a:r>
            <a:endParaRPr lang="en-US" sz="2800" b="1" dirty="0">
              <a:solidFill>
                <a:srgbClr val="FF0000"/>
              </a:solidFill>
            </a:endParaRPr>
          </a:p>
          <a:p>
            <a:pPr algn="r" rtl="1"/>
            <a:r>
              <a:rPr lang="ar-SA" b="1" dirty="0"/>
              <a:t>مَذهب سِياسيّ واِقْتِصاديّ قائم على سَيطرة الدَّولة على وَسائل الإنتاج وعَدالة التَّوزيع والتَّخطيط الشَّامل</a:t>
            </a:r>
            <a:r>
              <a:rPr lang="en-US" b="1" dirty="0"/>
              <a:t>.</a:t>
            </a:r>
            <a:endParaRPr lang="en-US" dirty="0"/>
          </a:p>
          <a:p>
            <a:pPr algn="r" rtl="1"/>
            <a:r>
              <a:rPr lang="ar-EG" b="1" dirty="0"/>
              <a:t> </a:t>
            </a:r>
            <a:endParaRPr lang="en-US" dirty="0"/>
          </a:p>
          <a:p>
            <a:pPr algn="r" rtl="1"/>
            <a:r>
              <a:rPr lang="ar-SA" b="1" dirty="0"/>
              <a:t>صاغه هنري دي سان سيمون، مؤسس الاشتراكية الطوباوية . خُلقت مصطلح اشتراكية لتناقض المذهب الليبرالي للفردية. أدان الاشتراكيون الأصليون الفردية التحررية لأنها فشلت في الاهتمام بمشاكل الفقر في المجتمع والقهر الاجتماعي وتضخم اللامساواة في الثروة. ينظرون للمجتمع الفردي التحرري على أنه مجتمع غير منتج يدعم الأنانية وأنه يضر بحياة المجتمع من خلال اقتراح مجتمع تنافسي. وقدموا الاشتراكية بديلاً للفردية التحررية وأشاروا لمجتمع معتمد على التعاون بين أفراده</a:t>
            </a:r>
            <a:r>
              <a:rPr lang="en-US" b="1" dirty="0"/>
              <a:t>.</a:t>
            </a:r>
            <a:r>
              <a:rPr lang="ar-SA" b="1" dirty="0"/>
              <a:t>. </a:t>
            </a:r>
            <a:endParaRPr lang="en-US" dirty="0"/>
          </a:p>
          <a:p>
            <a:pPr algn="r" rtl="1"/>
            <a:r>
              <a:rPr lang="ar-SA" b="1" dirty="0"/>
              <a:t>و يوجد الاشتراكية العلمية التى تعتمد علي المادية التاريخية ، و هي أن يحصل كل فرد بالتساوى على حاجته و المساواة بين الافراد دون النظر إلي الطبقات التي ستنعدم لتسودالغالبية الاسوأ حالاً و الاقل مالاً . و الاشتراكية هي حركة سياسية تتجه بالانتاج إلي ناحية النفع لا الكسب و الربح . أيضاً : هي تهدف إلي القضاء علي المجتمع الرأسمالي و إقامة مجتمع أكثر كفاية و عدلاً . كما تهدف إلي تحقيق المساواة بين الافراد و هي أقدم من غيرها من المذاهب الحديثة . </a:t>
            </a:r>
            <a:endParaRPr lang="en-US" dirty="0"/>
          </a:p>
        </p:txBody>
      </p:sp>
    </p:spTree>
    <p:extLst>
      <p:ext uri="{BB962C8B-B14F-4D97-AF65-F5344CB8AC3E}">
        <p14:creationId xmlns:p14="http://schemas.microsoft.com/office/powerpoint/2010/main" val="23275898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44A5C1-2132-4C70-9534-555CE74BA545}"/>
              </a:ext>
            </a:extLst>
          </p:cNvPr>
          <p:cNvSpPr txBox="1"/>
          <p:nvPr/>
        </p:nvSpPr>
        <p:spPr>
          <a:xfrm>
            <a:off x="997529" y="2133599"/>
            <a:ext cx="9947564" cy="3539430"/>
          </a:xfrm>
          <a:prstGeom prst="rect">
            <a:avLst/>
          </a:prstGeom>
          <a:noFill/>
        </p:spPr>
        <p:txBody>
          <a:bodyPr wrap="square" rtlCol="0">
            <a:spAutoFit/>
          </a:bodyPr>
          <a:lstStyle/>
          <a:p>
            <a:pPr algn="ctr" rtl="1"/>
            <a:r>
              <a:rPr lang="ar-SA" sz="3200" b="1" dirty="0">
                <a:solidFill>
                  <a:srgbClr val="FF0000"/>
                </a:solidFill>
              </a:rPr>
              <a:t>الماركسية </a:t>
            </a:r>
            <a:endParaRPr lang="en-US" sz="3200" dirty="0">
              <a:solidFill>
                <a:srgbClr val="FF0000"/>
              </a:solidFill>
            </a:endParaRPr>
          </a:p>
          <a:p>
            <a:pPr algn="r" rtl="1"/>
            <a:r>
              <a:rPr lang="ar-SA" sz="3200" b="1" dirty="0"/>
              <a:t>تنتسب  الماركسية إلي " كارل ماركس ". و هو فيلسوف الماني يهودى و كان عالماً في علم الاقتصاد و شاركه صديقه " </a:t>
            </a:r>
            <a:r>
              <a:rPr lang="ar-SA" sz="3200" b="1" dirty="0">
                <a:solidFill>
                  <a:srgbClr val="FF0000"/>
                </a:solidFill>
              </a:rPr>
              <a:t>فريدريك إنجليز </a:t>
            </a:r>
            <a:r>
              <a:rPr lang="ar-SA" sz="3200" b="1" dirty="0"/>
              <a:t>" في وضع اسس النظرية الشيوعية  . و قد تفرد " </a:t>
            </a:r>
            <a:r>
              <a:rPr lang="ar-SA" sz="3200" b="1" dirty="0">
                <a:solidFill>
                  <a:srgbClr val="FF0000"/>
                </a:solidFill>
              </a:rPr>
              <a:t>ماركس</a:t>
            </a:r>
            <a:r>
              <a:rPr lang="ar-SA" sz="3200" b="1" dirty="0"/>
              <a:t> " و " </a:t>
            </a:r>
            <a:r>
              <a:rPr lang="ar-SA" sz="3200" b="1" dirty="0">
                <a:solidFill>
                  <a:srgbClr val="FF0000"/>
                </a:solidFill>
              </a:rPr>
              <a:t>فريدريك إنجليز </a:t>
            </a:r>
            <a:r>
              <a:rPr lang="ar-SA" sz="3200" b="1" dirty="0"/>
              <a:t>"  للتوصل لإلي فكرة الاشتراكية . فكانت مجمل أعمالهما تحت مسمي واحد و هو </a:t>
            </a:r>
            <a:r>
              <a:rPr lang="ar-SA" sz="3200" b="1" dirty="0">
                <a:solidFill>
                  <a:srgbClr val="FF0000"/>
                </a:solidFill>
              </a:rPr>
              <a:t>الماركسية</a:t>
            </a:r>
            <a:r>
              <a:rPr lang="ar-SA" sz="3200" b="1" dirty="0"/>
              <a:t> أو </a:t>
            </a:r>
            <a:r>
              <a:rPr lang="ar-SA" sz="3200" b="1" dirty="0">
                <a:solidFill>
                  <a:srgbClr val="FF0000"/>
                </a:solidFill>
              </a:rPr>
              <a:t>الشيوعية</a:t>
            </a:r>
            <a:r>
              <a:rPr lang="ar-SA" sz="3200" b="1" dirty="0"/>
              <a:t> . و كانت جميع اعمالهم تهتم بحقوق العمال و منع استغلالهم من أصحاب العمل " </a:t>
            </a:r>
            <a:r>
              <a:rPr lang="ar-SA" sz="3200" b="1" dirty="0">
                <a:solidFill>
                  <a:srgbClr val="FF0000"/>
                </a:solidFill>
              </a:rPr>
              <a:t>الرأسماليين</a:t>
            </a:r>
            <a:r>
              <a:rPr lang="ar-SA" sz="3200" b="1" dirty="0"/>
              <a:t> "   </a:t>
            </a:r>
            <a:endParaRPr lang="en-US" sz="3200" dirty="0"/>
          </a:p>
        </p:txBody>
      </p:sp>
    </p:spTree>
    <p:extLst>
      <p:ext uri="{BB962C8B-B14F-4D97-AF65-F5344CB8AC3E}">
        <p14:creationId xmlns:p14="http://schemas.microsoft.com/office/powerpoint/2010/main" val="34025513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D691B0A-96C1-431B-B542-98E573D37FD2}"/>
              </a:ext>
            </a:extLst>
          </p:cNvPr>
          <p:cNvSpPr txBox="1"/>
          <p:nvPr/>
        </p:nvSpPr>
        <p:spPr>
          <a:xfrm>
            <a:off x="374073" y="1246909"/>
            <a:ext cx="11111345" cy="4401205"/>
          </a:xfrm>
          <a:prstGeom prst="rect">
            <a:avLst/>
          </a:prstGeom>
          <a:noFill/>
        </p:spPr>
        <p:txBody>
          <a:bodyPr wrap="square" rtlCol="0">
            <a:spAutoFit/>
          </a:bodyPr>
          <a:lstStyle/>
          <a:p>
            <a:pPr algn="r" rtl="1"/>
            <a:r>
              <a:rPr lang="ar-SA" sz="4000" b="1" dirty="0"/>
              <a:t> </a:t>
            </a:r>
            <a:endParaRPr lang="en-US" sz="4000" dirty="0"/>
          </a:p>
          <a:p>
            <a:pPr algn="r" rtl="1"/>
            <a:r>
              <a:rPr lang="ar-SA" sz="4000" b="1" dirty="0">
                <a:solidFill>
                  <a:srgbClr val="FF0000"/>
                </a:solidFill>
              </a:rPr>
              <a:t>و تنقسم الماركسية إلي </a:t>
            </a:r>
            <a:endParaRPr lang="ar-EG" sz="4000" b="1" dirty="0">
              <a:solidFill>
                <a:srgbClr val="FF0000"/>
              </a:solidFill>
            </a:endParaRPr>
          </a:p>
          <a:p>
            <a:pPr algn="r" rtl="1"/>
            <a:r>
              <a:rPr lang="ar-SA" sz="4000" b="1" dirty="0"/>
              <a:t>اولاً : النظرية الماركسية للتاريخ .</a:t>
            </a:r>
            <a:endParaRPr lang="ar-EG" sz="4000" b="1" dirty="0"/>
          </a:p>
          <a:p>
            <a:pPr algn="r" rtl="1"/>
            <a:r>
              <a:rPr lang="ar-SA" sz="4000" b="1" dirty="0"/>
              <a:t> ثانياً : اقتصاد ماركسي . </a:t>
            </a:r>
            <a:endParaRPr lang="ar-EG" sz="4000" b="1" dirty="0"/>
          </a:p>
          <a:p>
            <a:pPr algn="r" rtl="1"/>
            <a:r>
              <a:rPr lang="ar-SA" sz="4000" b="1" dirty="0"/>
              <a:t>ثالثاً : الشيوعية العلمية . </a:t>
            </a:r>
            <a:endParaRPr lang="en-US" sz="4000" dirty="0"/>
          </a:p>
          <a:p>
            <a:pPr algn="r" rtl="1"/>
            <a:r>
              <a:rPr lang="ar-SA" sz="4000" b="1" dirty="0"/>
              <a:t>أما عن النظرية الماركسية للتاريخ فتتحدث عن النظرية </a:t>
            </a:r>
            <a:endParaRPr lang="en-US" sz="4000" dirty="0"/>
          </a:p>
          <a:p>
            <a:pPr algn="r" rtl="1"/>
            <a:r>
              <a:rPr lang="ar-SA" sz="4000" b="1" dirty="0"/>
              <a:t> </a:t>
            </a:r>
            <a:endParaRPr lang="en-US" sz="4000" dirty="0"/>
          </a:p>
        </p:txBody>
      </p:sp>
    </p:spTree>
    <p:extLst>
      <p:ext uri="{BB962C8B-B14F-4D97-AF65-F5344CB8AC3E}">
        <p14:creationId xmlns:p14="http://schemas.microsoft.com/office/powerpoint/2010/main" val="4282153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5B64C9-90C7-4691-B8DB-72A2CBEEABBD}"/>
              </a:ext>
            </a:extLst>
          </p:cNvPr>
          <p:cNvSpPr txBox="1"/>
          <p:nvPr/>
        </p:nvSpPr>
        <p:spPr>
          <a:xfrm>
            <a:off x="949036" y="1773382"/>
            <a:ext cx="10293927" cy="4154984"/>
          </a:xfrm>
          <a:prstGeom prst="rect">
            <a:avLst/>
          </a:prstGeom>
          <a:noFill/>
        </p:spPr>
        <p:txBody>
          <a:bodyPr wrap="square" rtlCol="0">
            <a:spAutoFit/>
          </a:bodyPr>
          <a:lstStyle/>
          <a:p>
            <a:pPr algn="ctr" rtl="1"/>
            <a:r>
              <a:rPr lang="ar-SA" sz="4000" b="1" dirty="0">
                <a:solidFill>
                  <a:srgbClr val="FF0000"/>
                </a:solidFill>
              </a:rPr>
              <a:t>الشيوعية</a:t>
            </a:r>
            <a:endParaRPr lang="en-US" sz="4000" dirty="0">
              <a:solidFill>
                <a:srgbClr val="FF0000"/>
              </a:solidFill>
            </a:endParaRPr>
          </a:p>
          <a:p>
            <a:pPr algn="r" rtl="1"/>
            <a:r>
              <a:rPr lang="ar-SA" sz="2800" b="1" dirty="0"/>
              <a:t>هي مذهب يستمد اساس النظرية من الفلسفة الماركسية و خاصة الجانب العملى منها و يحتوى علي  أهداف  كثيرة و منها من الناحية السياسية  تهدف الشيوعية إلي إنشاء دولة " </a:t>
            </a:r>
            <a:r>
              <a:rPr lang="ar-SA" sz="2800" b="1" dirty="0">
                <a:solidFill>
                  <a:srgbClr val="FF0000"/>
                </a:solidFill>
              </a:rPr>
              <a:t>البروليتاريا</a:t>
            </a:r>
            <a:r>
              <a:rPr lang="ar-SA" sz="2800" b="1" dirty="0"/>
              <a:t> " و الاهتمام بالطبقة </a:t>
            </a:r>
            <a:r>
              <a:rPr lang="ar-SA" sz="2800" b="1" dirty="0">
                <a:solidFill>
                  <a:srgbClr val="FF0000"/>
                </a:solidFill>
              </a:rPr>
              <a:t>العمالية الكادحة </a:t>
            </a:r>
            <a:r>
              <a:rPr lang="ar-SA" sz="2800" b="1" dirty="0"/>
              <a:t>. و من الناحية الاقتصادية  تهدف الشيوعية إلي الغاء الملكية الفردية و تحل محلها ملكية الدولة و سيطرة الدولة على عناصر الانتاج و هذا لتحقيق العدالة في التوزيع . و هذا وفق مبدئها المعروف </a:t>
            </a:r>
            <a:r>
              <a:rPr lang="ar-EG" sz="2800" b="1" dirty="0"/>
              <a:t>     </a:t>
            </a:r>
            <a:r>
              <a:rPr lang="ar-SA" sz="2800" b="1" dirty="0"/>
              <a:t>" </a:t>
            </a:r>
            <a:r>
              <a:rPr lang="ar-SA" sz="2800" b="1" dirty="0">
                <a:solidFill>
                  <a:srgbClr val="FF0000"/>
                </a:solidFill>
              </a:rPr>
              <a:t>الكل بحسب حاجته </a:t>
            </a:r>
            <a:r>
              <a:rPr lang="ar-SA" sz="2800" b="1" dirty="0"/>
              <a:t>" . و من الناحية الاجتماعية تهدف الشيوعية إلي انشاء مجتمع بدون طبقات و بلا حكومة تسن القوانين ، و بلا ملكية إذ تعود الملكية للشعب كله  . هذا بالإضافة إلي أن الشيوعية لا تقيم للدين وزناً </a:t>
            </a:r>
            <a:endParaRPr lang="en-US" sz="2800" dirty="0"/>
          </a:p>
        </p:txBody>
      </p:sp>
    </p:spTree>
    <p:extLst>
      <p:ext uri="{BB962C8B-B14F-4D97-AF65-F5344CB8AC3E}">
        <p14:creationId xmlns:p14="http://schemas.microsoft.com/office/powerpoint/2010/main" val="19975650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01E8DC-5498-487C-A5D1-A6D809E89EA2}"/>
              </a:ext>
            </a:extLst>
          </p:cNvPr>
          <p:cNvSpPr txBox="1"/>
          <p:nvPr/>
        </p:nvSpPr>
        <p:spPr>
          <a:xfrm>
            <a:off x="457201" y="2355273"/>
            <a:ext cx="10806546" cy="3970318"/>
          </a:xfrm>
          <a:prstGeom prst="rect">
            <a:avLst/>
          </a:prstGeom>
          <a:noFill/>
        </p:spPr>
        <p:txBody>
          <a:bodyPr wrap="square" rtlCol="0">
            <a:spAutoFit/>
          </a:bodyPr>
          <a:lstStyle/>
          <a:p>
            <a:pPr algn="ctr" rtl="1"/>
            <a:r>
              <a:rPr lang="ar-SA" sz="3600" b="1" dirty="0">
                <a:solidFill>
                  <a:srgbClr val="FF0000"/>
                </a:solidFill>
              </a:rPr>
              <a:t>الفاشية</a:t>
            </a:r>
            <a:endParaRPr lang="en-US" sz="3600" dirty="0">
              <a:solidFill>
                <a:srgbClr val="FF0000"/>
              </a:solidFill>
            </a:endParaRPr>
          </a:p>
          <a:p>
            <a:pPr algn="r" rtl="1"/>
            <a:r>
              <a:rPr lang="ar-SA" sz="3600" b="1" dirty="0"/>
              <a:t>تعني كلمة الفاشية الفأس المشدودة بالعصي . و أصلها إيطالي تعود إلي كلمة </a:t>
            </a:r>
            <a:r>
              <a:rPr lang="en-US" sz="3600" b="1" dirty="0">
                <a:solidFill>
                  <a:srgbClr val="FF0000"/>
                </a:solidFill>
              </a:rPr>
              <a:t>Fascio</a:t>
            </a:r>
            <a:r>
              <a:rPr lang="en-US" sz="3600" b="1" dirty="0"/>
              <a:t>)</a:t>
            </a:r>
            <a:r>
              <a:rPr lang="ar-EG" sz="3600" b="1" dirty="0"/>
              <a:t>) و أخذ هذا الشكل رمزاً للحركة </a:t>
            </a:r>
            <a:r>
              <a:rPr lang="ar-EG" sz="3600" b="1" dirty="0">
                <a:solidFill>
                  <a:srgbClr val="FF0000"/>
                </a:solidFill>
              </a:rPr>
              <a:t>الفاشية</a:t>
            </a:r>
            <a:r>
              <a:rPr lang="ar-EG" sz="3600" b="1" dirty="0"/>
              <a:t> . و في عام </a:t>
            </a:r>
            <a:r>
              <a:rPr lang="ar-EG" sz="3600" b="1" dirty="0">
                <a:solidFill>
                  <a:srgbClr val="FF0000"/>
                </a:solidFill>
              </a:rPr>
              <a:t>1919م</a:t>
            </a:r>
            <a:r>
              <a:rPr lang="ar-EG" sz="3600" b="1" dirty="0"/>
              <a:t> ظهرت الفاشية و هي نظام سياسي اقتصادى برئاسة زعيمها الاول ( </a:t>
            </a:r>
            <a:r>
              <a:rPr lang="ar-EG" sz="3600" b="1" dirty="0">
                <a:solidFill>
                  <a:srgbClr val="FF0000"/>
                </a:solidFill>
              </a:rPr>
              <a:t>بينيتو</a:t>
            </a:r>
            <a:r>
              <a:rPr lang="ar-EG" sz="3600" b="1" dirty="0"/>
              <a:t> </a:t>
            </a:r>
            <a:r>
              <a:rPr lang="ar-EG" sz="3600" b="1" dirty="0">
                <a:solidFill>
                  <a:srgbClr val="FF0000"/>
                </a:solidFill>
              </a:rPr>
              <a:t>موسوليني</a:t>
            </a:r>
            <a:r>
              <a:rPr lang="ar-EG" sz="3600" b="1" dirty="0"/>
              <a:t> ) . و أخذ هذا النظام في تطور حتي عام </a:t>
            </a:r>
            <a:r>
              <a:rPr lang="ar-EG" sz="3600" b="1" dirty="0">
                <a:solidFill>
                  <a:srgbClr val="FF0000"/>
                </a:solidFill>
              </a:rPr>
              <a:t>1922م</a:t>
            </a:r>
            <a:r>
              <a:rPr lang="ar-EG" sz="3600" b="1" dirty="0"/>
              <a:t> و هي هزيمة </a:t>
            </a:r>
            <a:r>
              <a:rPr lang="ar-EG" sz="3600" b="1" dirty="0">
                <a:solidFill>
                  <a:srgbClr val="FF0000"/>
                </a:solidFill>
              </a:rPr>
              <a:t>ايطاليا</a:t>
            </a:r>
            <a:r>
              <a:rPr lang="ar-EG" sz="3600" b="1" dirty="0"/>
              <a:t> في الحرب </a:t>
            </a:r>
            <a:r>
              <a:rPr lang="ar-EG" sz="3600" b="1" dirty="0">
                <a:solidFill>
                  <a:srgbClr val="FF0000"/>
                </a:solidFill>
              </a:rPr>
              <a:t>العالمية</a:t>
            </a:r>
            <a:r>
              <a:rPr lang="ar-EG" sz="3600" b="1" dirty="0"/>
              <a:t> </a:t>
            </a:r>
            <a:r>
              <a:rPr lang="ar-EG" sz="3600" b="1" dirty="0">
                <a:solidFill>
                  <a:srgbClr val="FF0000"/>
                </a:solidFill>
              </a:rPr>
              <a:t>الثانية</a:t>
            </a:r>
            <a:r>
              <a:rPr lang="ar-EG" sz="3600" b="1" dirty="0"/>
              <a:t> . </a:t>
            </a:r>
            <a:endParaRPr lang="en-US" sz="3600" dirty="0"/>
          </a:p>
          <a:p>
            <a:pPr algn="r" rtl="1"/>
            <a:r>
              <a:rPr lang="ar-EG" sz="3600" b="1" dirty="0"/>
              <a:t> </a:t>
            </a:r>
            <a:endParaRPr lang="en-US" sz="3600" dirty="0"/>
          </a:p>
        </p:txBody>
      </p:sp>
    </p:spTree>
    <p:extLst>
      <p:ext uri="{BB962C8B-B14F-4D97-AF65-F5344CB8AC3E}">
        <p14:creationId xmlns:p14="http://schemas.microsoft.com/office/powerpoint/2010/main" val="4042528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5620F22-1AA3-4380-80D8-2DBA7996EFAF}"/>
              </a:ext>
            </a:extLst>
          </p:cNvPr>
          <p:cNvSpPr txBox="1"/>
          <p:nvPr/>
        </p:nvSpPr>
        <p:spPr>
          <a:xfrm>
            <a:off x="1094509" y="845127"/>
            <a:ext cx="10169236" cy="5016758"/>
          </a:xfrm>
          <a:prstGeom prst="rect">
            <a:avLst/>
          </a:prstGeom>
          <a:noFill/>
        </p:spPr>
        <p:txBody>
          <a:bodyPr wrap="square" rtlCol="0">
            <a:spAutoFit/>
          </a:bodyPr>
          <a:lstStyle/>
          <a:p>
            <a:pPr algn="r" rtl="1"/>
            <a:r>
              <a:rPr lang="ar-EG" sz="3200" b="1" dirty="0"/>
              <a:t> </a:t>
            </a:r>
            <a:endParaRPr lang="en-US" sz="3200" dirty="0"/>
          </a:p>
          <a:p>
            <a:pPr algn="r" rtl="1"/>
            <a:r>
              <a:rPr lang="ar-EG" sz="3200" b="1" dirty="0"/>
              <a:t> </a:t>
            </a:r>
            <a:endParaRPr lang="en-US" sz="3200" dirty="0"/>
          </a:p>
          <a:p>
            <a:pPr algn="r" rtl="1"/>
            <a:r>
              <a:rPr lang="ar-EG" sz="3200" b="1" dirty="0"/>
              <a:t>و هي مذهب سياسي و نظام الحكم دكتاتوري . و كل شيء في الدولة يؤل للشعب . و نظامه الدستورى قائماً علي مجلس نيابي يتكون من أصحاب المهن و الحرف . و رئيس الفاشية هو الذي يحدد نظام السياسة المتبعة . و أسس موسوليني نظامة علي عدة أسس أهمها : - </a:t>
            </a:r>
            <a:r>
              <a:rPr lang="ar-EG" sz="3200" b="1" dirty="0">
                <a:solidFill>
                  <a:srgbClr val="FF0000"/>
                </a:solidFill>
              </a:rPr>
              <a:t>اولاً: </a:t>
            </a:r>
            <a:r>
              <a:rPr lang="ar-EG" sz="3200" b="1" dirty="0"/>
              <a:t>الاهتمام بالفقراء ، و تشغيل العاطلين . </a:t>
            </a:r>
            <a:r>
              <a:rPr lang="ar-EG" sz="3200" b="1" dirty="0">
                <a:solidFill>
                  <a:srgbClr val="FF0000"/>
                </a:solidFill>
              </a:rPr>
              <a:t>ثانياً : </a:t>
            </a:r>
            <a:r>
              <a:rPr lang="ar-EG" sz="3200" b="1" dirty="0"/>
              <a:t>الدولة أبقي و أهم من الشعب . </a:t>
            </a:r>
            <a:r>
              <a:rPr lang="ar-EG" sz="3200" b="1" dirty="0">
                <a:solidFill>
                  <a:srgbClr val="FF0000"/>
                </a:solidFill>
              </a:rPr>
              <a:t>ثالثاً : </a:t>
            </a:r>
            <a:r>
              <a:rPr lang="ar-EG" sz="3200" b="1" dirty="0"/>
              <a:t>لم تفوض الدولة الشعب حكمه و ادارة الشؤن العامة لاقتناع الدولة بأن الشعب لم يستطع التصرف في تلك الامر لعدم معرفته بها و ليس لدية القدرة علي الحكم عليها  . </a:t>
            </a:r>
            <a:endParaRPr lang="en-US" sz="3200" dirty="0"/>
          </a:p>
        </p:txBody>
      </p:sp>
    </p:spTree>
    <p:extLst>
      <p:ext uri="{BB962C8B-B14F-4D97-AF65-F5344CB8AC3E}">
        <p14:creationId xmlns:p14="http://schemas.microsoft.com/office/powerpoint/2010/main" val="13664851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91709B-DB92-423C-ABAE-6E0675D6A922}"/>
              </a:ext>
            </a:extLst>
          </p:cNvPr>
          <p:cNvSpPr txBox="1"/>
          <p:nvPr/>
        </p:nvSpPr>
        <p:spPr>
          <a:xfrm>
            <a:off x="408709" y="1413163"/>
            <a:ext cx="11374582" cy="4708981"/>
          </a:xfrm>
          <a:prstGeom prst="rect">
            <a:avLst/>
          </a:prstGeom>
          <a:noFill/>
        </p:spPr>
        <p:txBody>
          <a:bodyPr wrap="square" rtlCol="0">
            <a:spAutoFit/>
          </a:bodyPr>
          <a:lstStyle/>
          <a:p>
            <a:pPr algn="r" rtl="1"/>
            <a:r>
              <a:rPr lang="ar-EG" sz="3200" b="1" dirty="0"/>
              <a:t> </a:t>
            </a:r>
            <a:endParaRPr lang="en-US" sz="3200" dirty="0"/>
          </a:p>
          <a:p>
            <a:pPr algn="ctr" rtl="1"/>
            <a:r>
              <a:rPr lang="ar-EG" sz="4400" b="1" dirty="0">
                <a:solidFill>
                  <a:srgbClr val="FF0000"/>
                </a:solidFill>
              </a:rPr>
              <a:t>النازية </a:t>
            </a:r>
            <a:endParaRPr lang="en-US" sz="4400" dirty="0">
              <a:solidFill>
                <a:srgbClr val="FF0000"/>
              </a:solidFill>
            </a:endParaRPr>
          </a:p>
          <a:p>
            <a:pPr algn="r" rtl="1"/>
            <a:r>
              <a:rPr lang="ar-EG" sz="3200" b="1" dirty="0"/>
              <a:t>هي عقيدة النظام الذى أسسه " </a:t>
            </a:r>
            <a:r>
              <a:rPr lang="ar-EG" sz="3200" b="1" dirty="0">
                <a:solidFill>
                  <a:srgbClr val="FF0000"/>
                </a:solidFill>
              </a:rPr>
              <a:t>أدولف</a:t>
            </a:r>
            <a:r>
              <a:rPr lang="ar-EG" sz="3200" b="1" dirty="0"/>
              <a:t> </a:t>
            </a:r>
            <a:r>
              <a:rPr lang="ar-EG" sz="3200" b="1" dirty="0">
                <a:solidFill>
                  <a:srgbClr val="FF0000"/>
                </a:solidFill>
              </a:rPr>
              <a:t>هتلر</a:t>
            </a:r>
            <a:r>
              <a:rPr lang="ar-EG" sz="3200" b="1" dirty="0"/>
              <a:t> " و في /1933م تولى " </a:t>
            </a:r>
            <a:r>
              <a:rPr lang="ar-EG" sz="3200" b="1" dirty="0">
                <a:solidFill>
                  <a:srgbClr val="FF0000"/>
                </a:solidFill>
              </a:rPr>
              <a:t>هتلر</a:t>
            </a:r>
            <a:r>
              <a:rPr lang="ar-EG" sz="3200" b="1" dirty="0"/>
              <a:t> "  رئاسة المانيا و الغي جميع الاحزاب ما عدا حذبه ؛ و أقام نظاماً </a:t>
            </a:r>
            <a:r>
              <a:rPr lang="ar-EG" sz="3200" b="1" dirty="0">
                <a:solidFill>
                  <a:srgbClr val="FF0000"/>
                </a:solidFill>
              </a:rPr>
              <a:t>ديكتاتورياً</a:t>
            </a:r>
            <a:r>
              <a:rPr lang="ar-EG" sz="3200" b="1" dirty="0"/>
              <a:t> مدعوماً ببوليس سرى قوى . و تطرف في الدعوة إلي الجرمانية ، علي أساس عقيدة عنصرية تمدح الجنس الألماني و تميزه علي الأجناس الأخرى . و الذي فسره بعض المؤرخين بأنه رد فعل لما واجهته </a:t>
            </a:r>
            <a:r>
              <a:rPr lang="ar-EG" sz="3200" b="1" dirty="0">
                <a:solidFill>
                  <a:srgbClr val="FF0000"/>
                </a:solidFill>
              </a:rPr>
              <a:t>المانيا</a:t>
            </a:r>
            <a:r>
              <a:rPr lang="ar-EG" sz="3200" b="1" dirty="0"/>
              <a:t> من مذلة و مهانة في </a:t>
            </a:r>
            <a:r>
              <a:rPr lang="ar-EG" sz="3200" b="1" dirty="0">
                <a:solidFill>
                  <a:srgbClr val="FF0000"/>
                </a:solidFill>
              </a:rPr>
              <a:t>معاهدة</a:t>
            </a:r>
            <a:r>
              <a:rPr lang="ar-EG" sz="3200" b="1" dirty="0"/>
              <a:t> </a:t>
            </a:r>
            <a:r>
              <a:rPr lang="ar-EG" sz="3200" b="1" dirty="0">
                <a:solidFill>
                  <a:srgbClr val="FF0000"/>
                </a:solidFill>
              </a:rPr>
              <a:t>فرساى</a:t>
            </a:r>
            <a:r>
              <a:rPr lang="ar-EG" sz="3200" b="1" dirty="0"/>
              <a:t> التى كانت من نتائج الحرب </a:t>
            </a:r>
            <a:r>
              <a:rPr lang="ar-EG" sz="3200" b="1" dirty="0">
                <a:solidFill>
                  <a:srgbClr val="FF0000"/>
                </a:solidFill>
              </a:rPr>
              <a:t>العالمية</a:t>
            </a:r>
            <a:r>
              <a:rPr lang="ar-EG" sz="3200" b="1" dirty="0"/>
              <a:t> </a:t>
            </a:r>
            <a:r>
              <a:rPr lang="ar-EG" sz="3200" b="1" dirty="0">
                <a:solidFill>
                  <a:srgbClr val="FF0000"/>
                </a:solidFill>
              </a:rPr>
              <a:t>الاولى</a:t>
            </a:r>
            <a:r>
              <a:rPr lang="ar-EG" sz="3200" b="1" dirty="0"/>
              <a:t> . </a:t>
            </a:r>
            <a:endParaRPr lang="en-US" sz="3200" dirty="0"/>
          </a:p>
          <a:p>
            <a:pPr algn="r" rtl="1"/>
            <a:r>
              <a:rPr lang="ar-EG" sz="3200" b="1" dirty="0"/>
              <a:t> </a:t>
            </a:r>
            <a:endParaRPr lang="en-US" sz="3200" dirty="0"/>
          </a:p>
        </p:txBody>
      </p:sp>
    </p:spTree>
    <p:extLst>
      <p:ext uri="{BB962C8B-B14F-4D97-AF65-F5344CB8AC3E}">
        <p14:creationId xmlns:p14="http://schemas.microsoft.com/office/powerpoint/2010/main" val="28644886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64F9796-3591-4B8A-84BC-B811D1FB78B2}"/>
              </a:ext>
            </a:extLst>
          </p:cNvPr>
          <p:cNvSpPr txBox="1"/>
          <p:nvPr/>
        </p:nvSpPr>
        <p:spPr>
          <a:xfrm>
            <a:off x="789710" y="2784763"/>
            <a:ext cx="9836727" cy="3416320"/>
          </a:xfrm>
          <a:prstGeom prst="rect">
            <a:avLst/>
          </a:prstGeom>
          <a:noFill/>
        </p:spPr>
        <p:txBody>
          <a:bodyPr wrap="square" rtlCol="0">
            <a:spAutoFit/>
          </a:bodyPr>
          <a:lstStyle/>
          <a:p>
            <a:pPr algn="r" rtl="1"/>
            <a:r>
              <a:rPr lang="ar-EG" sz="3600" b="1" dirty="0"/>
              <a:t>و النازية اختصار الماني  يقصد به " </a:t>
            </a:r>
            <a:r>
              <a:rPr lang="ar-EG" sz="3600" b="1" dirty="0">
                <a:solidFill>
                  <a:srgbClr val="FF0000"/>
                </a:solidFill>
              </a:rPr>
              <a:t>الأشتراكية</a:t>
            </a:r>
            <a:r>
              <a:rPr lang="ar-EG" sz="3600" b="1" dirty="0"/>
              <a:t> </a:t>
            </a:r>
            <a:r>
              <a:rPr lang="ar-EG" sz="3600" b="1" dirty="0">
                <a:solidFill>
                  <a:srgbClr val="FF0000"/>
                </a:solidFill>
              </a:rPr>
              <a:t>الوطنية</a:t>
            </a:r>
            <a:r>
              <a:rPr lang="ar-EG" sz="3600" b="1" dirty="0"/>
              <a:t> "  . و أعضاؤه يرتدون القمصان البنية . و بدأ أنتشار هذه الافكار في مصر  من بعض الشباب الذي ذهب للتعلم في المانيا اعجبو بهذا النظام و عندما عادوا أصبحوا دعاه للنازية . و كان هدفهم التخلص من الأستعمار البريطاني و القضاء علي الشيوعية . </a:t>
            </a:r>
            <a:endParaRPr lang="en-US" sz="3600" dirty="0"/>
          </a:p>
          <a:p>
            <a:pPr algn="r" rtl="1"/>
            <a:r>
              <a:rPr lang="ar-EG" sz="3600" b="1" dirty="0"/>
              <a:t> </a:t>
            </a:r>
            <a:endParaRPr lang="en-US" sz="3600" dirty="0"/>
          </a:p>
        </p:txBody>
      </p:sp>
    </p:spTree>
    <p:extLst>
      <p:ext uri="{BB962C8B-B14F-4D97-AF65-F5344CB8AC3E}">
        <p14:creationId xmlns:p14="http://schemas.microsoft.com/office/powerpoint/2010/main" val="2435150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2BB926-89B9-4BF9-9826-1E1F12C1A085}"/>
              </a:ext>
            </a:extLst>
          </p:cNvPr>
          <p:cNvSpPr txBox="1"/>
          <p:nvPr/>
        </p:nvSpPr>
        <p:spPr>
          <a:xfrm>
            <a:off x="637310" y="1205345"/>
            <a:ext cx="11194472" cy="4524315"/>
          </a:xfrm>
          <a:prstGeom prst="rect">
            <a:avLst/>
          </a:prstGeom>
          <a:noFill/>
        </p:spPr>
        <p:txBody>
          <a:bodyPr wrap="square" rtlCol="0">
            <a:spAutoFit/>
          </a:bodyPr>
          <a:lstStyle/>
          <a:p>
            <a:pPr algn="r"/>
            <a:r>
              <a:rPr lang="ar-SA" sz="3200" b="1" dirty="0"/>
              <a:t>تعد </a:t>
            </a:r>
            <a:r>
              <a:rPr lang="ar-SA" sz="3200" b="1" dirty="0">
                <a:solidFill>
                  <a:srgbClr val="FF0000"/>
                </a:solidFill>
              </a:rPr>
              <a:t>حرب 1967 </a:t>
            </a:r>
            <a:r>
              <a:rPr lang="ar-SA" sz="3200" b="1" dirty="0"/>
              <a:t>الحرب الثالثة ضمن سلسلة الصراع العربي الإسرائيلي وقد انتهت باستيلاء إسرائيل على كامل دولة فلس...طين هذه المنطقة الجغرافية التي كانت السلطة القائمة عليها ما بين عام 1923 وحتى عام 1948 تحت الانتداب البريطاني وتدعو الأرض القائمة عليها فلسطين. وكان نفوذ هذه السلطة يمتد على جميع أراضي فلسطين اندلعت الحرب في 5 يونيو/حزيران 1967 بهجوم إسرائيلي على قواعد سلاح الجو المصري في سيناء كان هذا الهجوم النقطة الفاصلة بين فترة ثلاثة أسابيع من التوتر المتزايد والحرب الشاملة بين إسرائيل وكل من مصر، وسوريا والأردن في غضون الحرب قامت قوات عراقية - كانت مرابطة في الأردن  بمساندة قوات البلاد العربية</a:t>
            </a:r>
            <a:endParaRPr lang="en-US" sz="3200" dirty="0"/>
          </a:p>
        </p:txBody>
      </p:sp>
    </p:spTree>
    <p:extLst>
      <p:ext uri="{BB962C8B-B14F-4D97-AF65-F5344CB8AC3E}">
        <p14:creationId xmlns:p14="http://schemas.microsoft.com/office/powerpoint/2010/main" val="33247320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3D17E6-660F-44C7-B527-F2CEC9842B1F}"/>
              </a:ext>
            </a:extLst>
          </p:cNvPr>
          <p:cNvSpPr txBox="1"/>
          <p:nvPr/>
        </p:nvSpPr>
        <p:spPr>
          <a:xfrm>
            <a:off x="990600" y="1371600"/>
            <a:ext cx="10210800" cy="4616648"/>
          </a:xfrm>
          <a:prstGeom prst="rect">
            <a:avLst/>
          </a:prstGeom>
          <a:noFill/>
        </p:spPr>
        <p:txBody>
          <a:bodyPr wrap="square" rtlCol="0">
            <a:spAutoFit/>
          </a:bodyPr>
          <a:lstStyle/>
          <a:p>
            <a:pPr algn="r" rtl="1"/>
            <a:r>
              <a:rPr lang="ar-EG" sz="2400" b="1" dirty="0"/>
              <a:t> </a:t>
            </a:r>
            <a:endParaRPr lang="en-US" sz="2400" dirty="0"/>
          </a:p>
          <a:p>
            <a:pPr algn="r" rtl="1"/>
            <a:r>
              <a:rPr lang="ar-EG" sz="2400" b="1" dirty="0"/>
              <a:t> </a:t>
            </a:r>
            <a:endParaRPr lang="en-US" sz="2400" dirty="0"/>
          </a:p>
          <a:p>
            <a:pPr algn="ctr" rtl="1"/>
            <a:r>
              <a:rPr lang="ar-EG" sz="5400" b="1" dirty="0">
                <a:solidFill>
                  <a:srgbClr val="FF0000"/>
                </a:solidFill>
              </a:rPr>
              <a:t>الليبرالية </a:t>
            </a:r>
            <a:endParaRPr lang="en-US" sz="5400" dirty="0">
              <a:solidFill>
                <a:srgbClr val="FF0000"/>
              </a:solidFill>
            </a:endParaRPr>
          </a:p>
          <a:p>
            <a:pPr algn="r" rtl="1"/>
            <a:r>
              <a:rPr lang="ar-EG" sz="2400" b="1" dirty="0"/>
              <a:t> </a:t>
            </a:r>
            <a:endParaRPr lang="en-US" sz="2400" dirty="0"/>
          </a:p>
          <a:p>
            <a:pPr algn="r" rtl="1"/>
            <a:r>
              <a:rPr lang="ar-EG" sz="2400" b="1" dirty="0"/>
              <a:t>هو مذهب وسط بين </a:t>
            </a:r>
            <a:r>
              <a:rPr lang="ar-EG" sz="2400" b="1" dirty="0">
                <a:solidFill>
                  <a:srgbClr val="FF0000"/>
                </a:solidFill>
              </a:rPr>
              <a:t>الرجعية</a:t>
            </a:r>
            <a:r>
              <a:rPr lang="ar-EG" sz="2400" b="1" dirty="0"/>
              <a:t> و </a:t>
            </a:r>
            <a:r>
              <a:rPr lang="ar-EG" sz="2400" b="1" dirty="0">
                <a:solidFill>
                  <a:srgbClr val="FF0000"/>
                </a:solidFill>
              </a:rPr>
              <a:t>الراديكالية</a:t>
            </a:r>
            <a:r>
              <a:rPr lang="ar-EG" sz="2400" b="1" dirty="0"/>
              <a:t> ، و هي تعنى مذهب الأحرار ، الذي يحتوى على الاهتمام بالحالة الاجتماعية و ازدهار المجتمع دون دخول المجتمع في تغيرات و لا يوجد أى منفعه تعود على ( الاحرار  ) عند معالجة الشؤون السياسية أو الاقتصادية .  و قد تأثرت الاحزاب المعاصرة و الافراد بهذه الأهداف السامية . حتي اعتنقوها جميعاً ، و قد شارك مذهب الأحرار الذي نشأ في غرب أوروبا في القرن </a:t>
            </a:r>
            <a:r>
              <a:rPr lang="ar-EG" sz="2400" b="1" dirty="0">
                <a:solidFill>
                  <a:srgbClr val="FF0000"/>
                </a:solidFill>
              </a:rPr>
              <a:t>الــ15</a:t>
            </a:r>
            <a:r>
              <a:rPr lang="ar-EG" sz="2400" b="1" dirty="0"/>
              <a:t> الميلادى في النهضة الفكرية التى شهدتها أوروبا . و علي الصعيد السياسي ظهرت الليبرالية السياسية في القرن </a:t>
            </a:r>
            <a:r>
              <a:rPr lang="ar-EG" sz="2400" b="1" dirty="0">
                <a:solidFill>
                  <a:srgbClr val="FF0000"/>
                </a:solidFill>
              </a:rPr>
              <a:t>الــ19</a:t>
            </a:r>
            <a:r>
              <a:rPr lang="ar-EG" sz="2400" b="1" dirty="0"/>
              <a:t> الميلادى بصفتها التيار الأيديولوجى الذي يطالب بالتقدم عن طريق الحرية ، معارضاً سلطة النظام الملكى و الكنيسة . </a:t>
            </a:r>
            <a:endParaRPr lang="en-US" sz="2400" dirty="0"/>
          </a:p>
        </p:txBody>
      </p:sp>
    </p:spTree>
    <p:extLst>
      <p:ext uri="{BB962C8B-B14F-4D97-AF65-F5344CB8AC3E}">
        <p14:creationId xmlns:p14="http://schemas.microsoft.com/office/powerpoint/2010/main" val="21894065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3990CFD-C8DF-4EBE-A78D-144D30FD5004}"/>
              </a:ext>
            </a:extLst>
          </p:cNvPr>
          <p:cNvSpPr txBox="1"/>
          <p:nvPr/>
        </p:nvSpPr>
        <p:spPr>
          <a:xfrm>
            <a:off x="955964" y="1163782"/>
            <a:ext cx="10820399" cy="4832092"/>
          </a:xfrm>
          <a:prstGeom prst="rect">
            <a:avLst/>
          </a:prstGeom>
          <a:noFill/>
        </p:spPr>
        <p:txBody>
          <a:bodyPr wrap="square" rtlCol="0">
            <a:spAutoFit/>
          </a:bodyPr>
          <a:lstStyle/>
          <a:p>
            <a:pPr algn="r"/>
            <a:r>
              <a:rPr lang="en-US" sz="2800" b="1" dirty="0"/>
              <a:t> </a:t>
            </a:r>
            <a:endParaRPr lang="en-US" sz="2800" dirty="0"/>
          </a:p>
          <a:p>
            <a:pPr algn="ctr" rtl="1"/>
            <a:r>
              <a:rPr lang="ar-EG" sz="2800" b="1" dirty="0">
                <a:solidFill>
                  <a:srgbClr val="FF0000"/>
                </a:solidFill>
              </a:rPr>
              <a:t>الديمقراطية </a:t>
            </a:r>
            <a:endParaRPr lang="en-US" sz="2800" dirty="0">
              <a:solidFill>
                <a:srgbClr val="FF0000"/>
              </a:solidFill>
            </a:endParaRPr>
          </a:p>
          <a:p>
            <a:pPr algn="r" rtl="1"/>
            <a:r>
              <a:rPr lang="ar-EG" sz="2800" b="1" dirty="0"/>
              <a:t>أصل هذه الكلمة يونانى يعني حكم الشعب ، و يرجع ظهور تعبير الديمقراطية إلي نظم الحكم القديمة التي كانت موجودة في المدن الإغراقية ، التى كان أشهرها ديمقراطية </a:t>
            </a:r>
            <a:r>
              <a:rPr lang="ar-EG" sz="2800" b="1" dirty="0">
                <a:solidFill>
                  <a:srgbClr val="FF0000"/>
                </a:solidFill>
              </a:rPr>
              <a:t>أثينا</a:t>
            </a:r>
            <a:r>
              <a:rPr lang="ar-EG" sz="2800" b="1" dirty="0"/>
              <a:t> ، التى عرفت بالديمقراطية المباشرة؛  لأن المواطنين كانوا يجتمعون في مجلس واحد ليتشاوروا في أمورهم ؛ لقلة عدد هؤلاء المواطنين ، ثم ظهرت الديمقراطية </a:t>
            </a:r>
            <a:r>
              <a:rPr lang="ar-EG" sz="2800" b="1" dirty="0">
                <a:solidFill>
                  <a:srgbClr val="FF0000"/>
                </a:solidFill>
              </a:rPr>
              <a:t>الليبرالية</a:t>
            </a:r>
            <a:r>
              <a:rPr lang="ar-EG" sz="2800" b="1" dirty="0"/>
              <a:t> في القرن </a:t>
            </a:r>
            <a:r>
              <a:rPr lang="ar-EG" sz="2800" b="1" dirty="0">
                <a:solidFill>
                  <a:srgbClr val="FF0000"/>
                </a:solidFill>
              </a:rPr>
              <a:t>الثامن</a:t>
            </a:r>
            <a:r>
              <a:rPr lang="ar-EG" sz="2800" b="1" dirty="0"/>
              <a:t> </a:t>
            </a:r>
            <a:r>
              <a:rPr lang="ar-EG" sz="2800" b="1" dirty="0">
                <a:solidFill>
                  <a:srgbClr val="FF0000"/>
                </a:solidFill>
              </a:rPr>
              <a:t>عشر</a:t>
            </a:r>
            <a:r>
              <a:rPr lang="ar-EG" sz="2800" b="1" dirty="0"/>
              <a:t> في أوروبا .</a:t>
            </a:r>
            <a:endParaRPr lang="en-US" sz="2800" dirty="0"/>
          </a:p>
          <a:p>
            <a:pPr algn="r" rtl="1"/>
            <a:r>
              <a:rPr lang="ar-EG" sz="2800" b="1" dirty="0"/>
              <a:t>و تختلف المدارس الفكرية فى  روايتها للديمقراطية ؛ فهناك الديمقراطية الأثينية و الديمقراطية الليبرالية و الديمقراطية الرأسمالية و الديمقراطية </a:t>
            </a:r>
            <a:r>
              <a:rPr lang="ar-EG" sz="2800" b="1" dirty="0">
                <a:solidFill>
                  <a:srgbClr val="FF0000"/>
                </a:solidFill>
              </a:rPr>
              <a:t>الأشتراكية</a:t>
            </a:r>
            <a:r>
              <a:rPr lang="ar-EG" sz="2800" b="1" dirty="0"/>
              <a:t> و </a:t>
            </a:r>
            <a:r>
              <a:rPr lang="ar-EG" sz="2800" b="1" dirty="0">
                <a:solidFill>
                  <a:srgbClr val="FF0000"/>
                </a:solidFill>
              </a:rPr>
              <a:t>الديمقراطية</a:t>
            </a:r>
            <a:r>
              <a:rPr lang="ar-EG" sz="2800" b="1" dirty="0"/>
              <a:t> النيابية ، و هناك اختلافات بين تلك الديمقراطيات في بعض الآراء و المفاهيم ، كما تختلف صور ممارسة الديمقراطية ، إلي ديمقراطية مباشرة و غير مباشرة و نيابية . </a:t>
            </a:r>
            <a:endParaRPr lang="en-US" sz="2800" dirty="0"/>
          </a:p>
        </p:txBody>
      </p:sp>
    </p:spTree>
    <p:extLst>
      <p:ext uri="{BB962C8B-B14F-4D97-AF65-F5344CB8AC3E}">
        <p14:creationId xmlns:p14="http://schemas.microsoft.com/office/powerpoint/2010/main" val="27043536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E76C17C-BE5B-487F-843B-13C72EFEA5A3}"/>
              </a:ext>
            </a:extLst>
          </p:cNvPr>
          <p:cNvSpPr txBox="1"/>
          <p:nvPr/>
        </p:nvSpPr>
        <p:spPr>
          <a:xfrm>
            <a:off x="2867891" y="3214254"/>
            <a:ext cx="7523018" cy="1200329"/>
          </a:xfrm>
          <a:prstGeom prst="rect">
            <a:avLst/>
          </a:prstGeom>
          <a:noFill/>
        </p:spPr>
        <p:txBody>
          <a:bodyPr wrap="square" rtlCol="0">
            <a:spAutoFit/>
          </a:bodyPr>
          <a:lstStyle/>
          <a:p>
            <a:pPr algn="ctr" rtl="1"/>
            <a:r>
              <a:rPr lang="ar-SA" sz="3600" b="1" dirty="0">
                <a:solidFill>
                  <a:srgbClr val="FF0000"/>
                </a:solidFill>
              </a:rPr>
              <a:t>مصر والهيمنة الأمريكية فى العالم</a:t>
            </a:r>
            <a:endParaRPr lang="en-US" sz="3600" dirty="0">
              <a:solidFill>
                <a:srgbClr val="FF0000"/>
              </a:solidFill>
            </a:endParaRPr>
          </a:p>
          <a:p>
            <a:pPr algn="ctr" rtl="1"/>
            <a:r>
              <a:rPr lang="ar-EG" sz="3600" b="1" dirty="0">
                <a:solidFill>
                  <a:srgbClr val="FF0000"/>
                </a:solidFill>
              </a:rPr>
              <a:t> </a:t>
            </a:r>
            <a:endParaRPr lang="en-US" sz="3600" dirty="0">
              <a:solidFill>
                <a:srgbClr val="FF0000"/>
              </a:solidFill>
            </a:endParaRPr>
          </a:p>
        </p:txBody>
      </p:sp>
    </p:spTree>
    <p:extLst>
      <p:ext uri="{BB962C8B-B14F-4D97-AF65-F5344CB8AC3E}">
        <p14:creationId xmlns:p14="http://schemas.microsoft.com/office/powerpoint/2010/main" val="7219375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B3F9695-5194-4D49-BEDB-16424CF207D8}"/>
              </a:ext>
            </a:extLst>
          </p:cNvPr>
          <p:cNvSpPr txBox="1"/>
          <p:nvPr/>
        </p:nvSpPr>
        <p:spPr>
          <a:xfrm>
            <a:off x="616527" y="2798617"/>
            <a:ext cx="10958945" cy="2062103"/>
          </a:xfrm>
          <a:prstGeom prst="rect">
            <a:avLst/>
          </a:prstGeom>
          <a:noFill/>
        </p:spPr>
        <p:txBody>
          <a:bodyPr wrap="square" rtlCol="0">
            <a:spAutoFit/>
          </a:bodyPr>
          <a:lstStyle/>
          <a:p>
            <a:pPr algn="r" rtl="1"/>
            <a:r>
              <a:rPr lang="ar-EG" sz="3200" b="1" dirty="0">
                <a:solidFill>
                  <a:srgbClr val="FF0000"/>
                </a:solidFill>
              </a:rPr>
              <a:t>التدخل الغربي في شئون الشرق الأوسط </a:t>
            </a:r>
            <a:endParaRPr lang="en-US" sz="3200" dirty="0">
              <a:solidFill>
                <a:srgbClr val="FF0000"/>
              </a:solidFill>
            </a:endParaRPr>
          </a:p>
          <a:p>
            <a:pPr algn="r" rtl="1"/>
            <a:r>
              <a:rPr lang="ar-EG" sz="3200" b="1" dirty="0"/>
              <a:t>  تعرضت المنطقة العربية للأربعة محاولات للتدخل الأجنبي في شئون منطقة الشرق الأوسط  و هذا من خلال </a:t>
            </a:r>
            <a:r>
              <a:rPr lang="ar-EG" sz="3200" b="1" dirty="0">
                <a:solidFill>
                  <a:srgbClr val="FF0000"/>
                </a:solidFill>
              </a:rPr>
              <a:t>أربع</a:t>
            </a:r>
            <a:r>
              <a:rPr lang="ar-EG" sz="3200" b="1" dirty="0"/>
              <a:t> مشاريع . و هم منظمة الدفاع عن الشرق الأوسط ،  </a:t>
            </a:r>
            <a:r>
              <a:rPr lang="ar-EG" sz="3200" b="1" dirty="0">
                <a:solidFill>
                  <a:srgbClr val="FF0000"/>
                </a:solidFill>
              </a:rPr>
              <a:t>حلف</a:t>
            </a:r>
            <a:r>
              <a:rPr lang="ar-EG" sz="3200" b="1" dirty="0"/>
              <a:t> </a:t>
            </a:r>
            <a:r>
              <a:rPr lang="ar-EG" sz="3200" b="1" dirty="0">
                <a:solidFill>
                  <a:srgbClr val="FF0000"/>
                </a:solidFill>
              </a:rPr>
              <a:t>بغداد</a:t>
            </a:r>
            <a:r>
              <a:rPr lang="ar-EG" sz="3200" b="1" dirty="0"/>
              <a:t> ، أزمة السويس ، </a:t>
            </a:r>
            <a:r>
              <a:rPr lang="ar-EG" sz="3200" b="1" dirty="0">
                <a:solidFill>
                  <a:srgbClr val="FF0000"/>
                </a:solidFill>
              </a:rPr>
              <a:t>مبدأ ايزنهاور </a:t>
            </a:r>
            <a:r>
              <a:rPr lang="ar-EG" sz="3200" b="1" dirty="0"/>
              <a:t>.</a:t>
            </a:r>
            <a:endParaRPr lang="en-US" sz="3200" dirty="0"/>
          </a:p>
        </p:txBody>
      </p:sp>
    </p:spTree>
    <p:extLst>
      <p:ext uri="{BB962C8B-B14F-4D97-AF65-F5344CB8AC3E}">
        <p14:creationId xmlns:p14="http://schemas.microsoft.com/office/powerpoint/2010/main" val="5806197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DD9397-DF44-4F4B-82B2-FC4CA5A51C75}"/>
              </a:ext>
            </a:extLst>
          </p:cNvPr>
          <p:cNvSpPr txBox="1"/>
          <p:nvPr/>
        </p:nvSpPr>
        <p:spPr>
          <a:xfrm>
            <a:off x="623455" y="1759527"/>
            <a:ext cx="10723417" cy="3970318"/>
          </a:xfrm>
          <a:prstGeom prst="rect">
            <a:avLst/>
          </a:prstGeom>
          <a:noFill/>
        </p:spPr>
        <p:txBody>
          <a:bodyPr wrap="square" rtlCol="0">
            <a:spAutoFit/>
          </a:bodyPr>
          <a:lstStyle/>
          <a:p>
            <a:pPr algn="r" rtl="1"/>
            <a:r>
              <a:rPr lang="ar-EG" sz="2800" b="1" dirty="0"/>
              <a:t> </a:t>
            </a:r>
            <a:endParaRPr lang="en-US" sz="2800" dirty="0"/>
          </a:p>
          <a:p>
            <a:pPr algn="r" rtl="1"/>
            <a:r>
              <a:rPr lang="ar-EG" sz="2800" b="1" dirty="0"/>
              <a:t> </a:t>
            </a:r>
            <a:endParaRPr lang="en-US" sz="2800" dirty="0"/>
          </a:p>
          <a:p>
            <a:pPr algn="r" rtl="1"/>
            <a:r>
              <a:rPr lang="ar-EG" sz="2800" b="1" dirty="0"/>
              <a:t>و كانت مصر من أول الدول التي تسلمت مذكرة بخصوص هذا المشروع حيث تسلمها آنذاك وزير الخارجية المصري الدكتور محمد صلاح الدين و كان هذا في 13/10/1951م . و ذلك أثناء </a:t>
            </a:r>
            <a:r>
              <a:rPr lang="ar-EG" sz="2800" b="1" dirty="0">
                <a:solidFill>
                  <a:srgbClr val="FF0000"/>
                </a:solidFill>
              </a:rPr>
              <a:t>وزارة مصطفي النحاس باشا السابعة </a:t>
            </a:r>
            <a:r>
              <a:rPr lang="ar-EG" sz="2800" b="1" dirty="0"/>
              <a:t>( 12 يناير 1950- 27 يناير 1952م ) .حيث اجتمع أعضاء الوزارة في 13/10/1951م ليقروا بالإجماع رفض هذا المشروع و بالفعل أعلن فؤاد سراج الدين وزير الداخلية قرار الرفض أمام مجلس النواب . و قد كتبت مذكره رسمية لتسليمها للدول الأربعة الراعية للمشروع و هي ( </a:t>
            </a:r>
            <a:r>
              <a:rPr lang="ar-EG" sz="2800" b="1" dirty="0">
                <a:solidFill>
                  <a:srgbClr val="FF0000"/>
                </a:solidFill>
              </a:rPr>
              <a:t>الاتحاد</a:t>
            </a:r>
            <a:r>
              <a:rPr lang="ar-EG" sz="2800" b="1" dirty="0"/>
              <a:t> </a:t>
            </a:r>
            <a:r>
              <a:rPr lang="ar-EG" sz="2800" b="1" dirty="0">
                <a:solidFill>
                  <a:srgbClr val="FF0000"/>
                </a:solidFill>
              </a:rPr>
              <a:t>السوفيتي</a:t>
            </a:r>
            <a:r>
              <a:rPr lang="ar-EG" sz="2800" b="1" dirty="0"/>
              <a:t> – </a:t>
            </a:r>
            <a:r>
              <a:rPr lang="ar-EG" sz="2800" b="1" dirty="0">
                <a:solidFill>
                  <a:srgbClr val="FF0000"/>
                </a:solidFill>
              </a:rPr>
              <a:t>بريطانيا</a:t>
            </a:r>
            <a:r>
              <a:rPr lang="ar-EG" sz="2800" b="1" dirty="0"/>
              <a:t> – </a:t>
            </a:r>
            <a:r>
              <a:rPr lang="ar-EG" sz="2800" b="1" dirty="0">
                <a:solidFill>
                  <a:srgbClr val="FF0000"/>
                </a:solidFill>
              </a:rPr>
              <a:t>فرنسا</a:t>
            </a:r>
            <a:r>
              <a:rPr lang="ar-EG" sz="2800" b="1" dirty="0"/>
              <a:t> – </a:t>
            </a:r>
            <a:r>
              <a:rPr lang="ar-EG" sz="2800" b="1" dirty="0">
                <a:solidFill>
                  <a:srgbClr val="FF0000"/>
                </a:solidFill>
              </a:rPr>
              <a:t>تركيا</a:t>
            </a:r>
            <a:r>
              <a:rPr lang="ar-EG" sz="2800" b="1" dirty="0"/>
              <a:t> ) . </a:t>
            </a:r>
            <a:endParaRPr lang="en-US" sz="2800" dirty="0"/>
          </a:p>
        </p:txBody>
      </p:sp>
    </p:spTree>
    <p:extLst>
      <p:ext uri="{BB962C8B-B14F-4D97-AF65-F5344CB8AC3E}">
        <p14:creationId xmlns:p14="http://schemas.microsoft.com/office/powerpoint/2010/main" val="20222762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3F54064-3447-48F5-A9C0-50E155EBCC00}"/>
              </a:ext>
            </a:extLst>
          </p:cNvPr>
          <p:cNvSpPr txBox="1"/>
          <p:nvPr/>
        </p:nvSpPr>
        <p:spPr>
          <a:xfrm>
            <a:off x="658091" y="674400"/>
            <a:ext cx="10875817" cy="5509200"/>
          </a:xfrm>
          <a:prstGeom prst="rect">
            <a:avLst/>
          </a:prstGeom>
          <a:noFill/>
        </p:spPr>
        <p:txBody>
          <a:bodyPr wrap="square" rtlCol="0">
            <a:spAutoFit/>
          </a:bodyPr>
          <a:lstStyle/>
          <a:p>
            <a:pPr algn="r" rtl="1"/>
            <a:r>
              <a:rPr lang="ar-EG" sz="3200" b="1" dirty="0"/>
              <a:t> </a:t>
            </a:r>
            <a:endParaRPr lang="en-US" sz="3200" dirty="0"/>
          </a:p>
          <a:p>
            <a:pPr algn="r" rtl="1"/>
            <a:r>
              <a:rPr lang="ar-EG" sz="3200" b="1" dirty="0"/>
              <a:t>أما عن </a:t>
            </a:r>
            <a:r>
              <a:rPr lang="ar-EG" sz="3200" b="1" dirty="0">
                <a:solidFill>
                  <a:srgbClr val="FF0000"/>
                </a:solidFill>
              </a:rPr>
              <a:t>المشروع الثانى </a:t>
            </a:r>
            <a:r>
              <a:rPr lang="ar-EG" sz="3200" b="1" dirty="0"/>
              <a:t>و هو " </a:t>
            </a:r>
            <a:r>
              <a:rPr lang="ar-EG" sz="3200" b="1" dirty="0">
                <a:solidFill>
                  <a:srgbClr val="FF0000"/>
                </a:solidFill>
              </a:rPr>
              <a:t>حلف بغداد </a:t>
            </a:r>
            <a:r>
              <a:rPr lang="ar-EG" sz="3200" b="1" dirty="0"/>
              <a:t>" كبديل لمشروع الدفاع عن الشرق الأوسط    . الذى لعبت مصر دوراً كبيراًفي افشاله . و قد عرض وزير الخارجية الامريكى " </a:t>
            </a:r>
            <a:r>
              <a:rPr lang="ar-EG" sz="3200" b="1" dirty="0">
                <a:solidFill>
                  <a:srgbClr val="FF0000"/>
                </a:solidFill>
              </a:rPr>
              <a:t>دالاس</a:t>
            </a:r>
            <a:r>
              <a:rPr lang="ar-EG" sz="3200" b="1" dirty="0"/>
              <a:t> " </a:t>
            </a:r>
            <a:r>
              <a:rPr lang="ar-EG" sz="3200" b="1" dirty="0">
                <a:solidFill>
                  <a:srgbClr val="FF0000"/>
                </a:solidFill>
              </a:rPr>
              <a:t>مشروع حلف بغداد </a:t>
            </a:r>
            <a:r>
              <a:rPr lang="ar-EG" sz="3200" b="1" dirty="0"/>
              <a:t>. و قد شجعه علي ذلك قبول بعض البلدان في منطقة الشرق الأوسط مثل </a:t>
            </a:r>
            <a:r>
              <a:rPr lang="ar-EG" sz="3200" b="1" dirty="0">
                <a:solidFill>
                  <a:srgbClr val="FF0000"/>
                </a:solidFill>
              </a:rPr>
              <a:t>تركيا</a:t>
            </a:r>
            <a:r>
              <a:rPr lang="ar-EG" sz="3200" b="1" dirty="0"/>
              <a:t> و </a:t>
            </a:r>
            <a:r>
              <a:rPr lang="ar-EG" sz="3200" b="1" dirty="0">
                <a:solidFill>
                  <a:srgbClr val="FF0000"/>
                </a:solidFill>
              </a:rPr>
              <a:t>العراق</a:t>
            </a:r>
            <a:r>
              <a:rPr lang="ar-EG" sz="3200" b="1" dirty="0"/>
              <a:t> و </a:t>
            </a:r>
            <a:r>
              <a:rPr lang="ar-EG" sz="3200" b="1" dirty="0">
                <a:solidFill>
                  <a:srgbClr val="FF0000"/>
                </a:solidFill>
              </a:rPr>
              <a:t>باكستان</a:t>
            </a:r>
            <a:r>
              <a:rPr lang="ar-EG" sz="3200" b="1" dirty="0"/>
              <a:t> و </a:t>
            </a:r>
            <a:r>
              <a:rPr lang="ar-EG" sz="3200" b="1" dirty="0">
                <a:solidFill>
                  <a:srgbClr val="FF0000"/>
                </a:solidFill>
              </a:rPr>
              <a:t>إيران</a:t>
            </a:r>
            <a:r>
              <a:rPr lang="ar-EG" sz="3200" b="1" dirty="0"/>
              <a:t> .و كان أقتراح " </a:t>
            </a:r>
            <a:r>
              <a:rPr lang="ar-EG" sz="3200" b="1" dirty="0">
                <a:solidFill>
                  <a:srgbClr val="FF0000"/>
                </a:solidFill>
              </a:rPr>
              <a:t>دالاس</a:t>
            </a:r>
            <a:r>
              <a:rPr lang="ar-EG" sz="3200" b="1" dirty="0"/>
              <a:t> " قائماً علي أن يبدأ الحلف على هيئة نظام دفاعي إقليمي بين بعض دول المنطقة علي أن يترك الباب مفتوحاً بعد ذلك أمام انضمام دول أخري .  و قد بدأت أولى خطوات تكوين هذا الحلف  في إبريل عام </a:t>
            </a:r>
            <a:r>
              <a:rPr lang="ar-EG" sz="3200" b="1" dirty="0">
                <a:solidFill>
                  <a:srgbClr val="FF0000"/>
                </a:solidFill>
              </a:rPr>
              <a:t>1954م</a:t>
            </a:r>
            <a:r>
              <a:rPr lang="ar-EG" sz="3200" b="1" dirty="0"/>
              <a:t> ؛ بالاتفاق التركي الباكستاني الذي تم في ( </a:t>
            </a:r>
            <a:r>
              <a:rPr lang="ar-EG" sz="3200" b="1" dirty="0">
                <a:solidFill>
                  <a:srgbClr val="FF0000"/>
                </a:solidFill>
              </a:rPr>
              <a:t>كراتشي</a:t>
            </a:r>
            <a:r>
              <a:rPr lang="ar-EG" sz="3200" b="1" dirty="0"/>
              <a:t> )   . و بعد اربعة اشهر طلبت العراق الأنضمام إلي الحلف . إذ تم تعين " </a:t>
            </a:r>
            <a:r>
              <a:rPr lang="ar-EG" sz="3200" b="1" dirty="0">
                <a:solidFill>
                  <a:srgbClr val="FF0000"/>
                </a:solidFill>
              </a:rPr>
              <a:t>نورى</a:t>
            </a:r>
            <a:r>
              <a:rPr lang="ar-EG" sz="3200" b="1" dirty="0"/>
              <a:t> </a:t>
            </a:r>
            <a:r>
              <a:rPr lang="ar-EG" sz="3200" b="1" dirty="0">
                <a:solidFill>
                  <a:srgbClr val="FF0000"/>
                </a:solidFill>
              </a:rPr>
              <a:t>السعيد</a:t>
            </a:r>
            <a:r>
              <a:rPr lang="ar-EG" sz="3200" b="1" dirty="0"/>
              <a:t> " رئيساً للحكومة العراقية و المعروف بتدعيمه للتحالف مع الغرب . </a:t>
            </a:r>
            <a:endParaRPr lang="en-US" sz="3200" dirty="0"/>
          </a:p>
        </p:txBody>
      </p:sp>
    </p:spTree>
    <p:extLst>
      <p:ext uri="{BB962C8B-B14F-4D97-AF65-F5344CB8AC3E}">
        <p14:creationId xmlns:p14="http://schemas.microsoft.com/office/powerpoint/2010/main" val="23783931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E050BDC-DEA7-438F-942E-52E97BB2F42E}"/>
              </a:ext>
            </a:extLst>
          </p:cNvPr>
          <p:cNvSpPr txBox="1"/>
          <p:nvPr/>
        </p:nvSpPr>
        <p:spPr>
          <a:xfrm>
            <a:off x="394854" y="1274618"/>
            <a:ext cx="11402291" cy="5078313"/>
          </a:xfrm>
          <a:prstGeom prst="rect">
            <a:avLst/>
          </a:prstGeom>
          <a:noFill/>
        </p:spPr>
        <p:txBody>
          <a:bodyPr wrap="square" rtlCol="0">
            <a:spAutoFit/>
          </a:bodyPr>
          <a:lstStyle/>
          <a:p>
            <a:pPr algn="r" rtl="1"/>
            <a:r>
              <a:rPr lang="ar-EG" sz="3600" b="1" dirty="0"/>
              <a:t>علي ايه حال اعتبرت القاهرة الحلف العراقي التركي موجهاً ضدها و يستهدف عزلها لذا فقد عملت علي تبادر هي بعزل العراق ، و ذلك من خلال العمل علي عدم انضمام الدول العربية لهذا التحالف و ضم عدد كبير إلي تحالف عربي تحت قيادتها . و نجحت القاهرة بين عامي </a:t>
            </a:r>
            <a:r>
              <a:rPr lang="ar-EG" sz="3600" b="1" dirty="0">
                <a:solidFill>
                  <a:srgbClr val="FF0000"/>
                </a:solidFill>
              </a:rPr>
              <a:t>1955م</a:t>
            </a:r>
            <a:r>
              <a:rPr lang="ar-EG" sz="3600" b="1" dirty="0"/>
              <a:t> و اوائل عام </a:t>
            </a:r>
            <a:r>
              <a:rPr lang="ar-EG" sz="3600" b="1" dirty="0">
                <a:solidFill>
                  <a:srgbClr val="FF0000"/>
                </a:solidFill>
              </a:rPr>
              <a:t>1957م</a:t>
            </a:r>
            <a:r>
              <a:rPr lang="ar-EG" sz="3600" b="1" dirty="0"/>
              <a:t> ، ضم ( </a:t>
            </a:r>
            <a:r>
              <a:rPr lang="ar-EG" sz="3600" b="1" dirty="0">
                <a:solidFill>
                  <a:srgbClr val="FF0000"/>
                </a:solidFill>
              </a:rPr>
              <a:t>سوريا و السعودية و اليمن و الأردن </a:t>
            </a:r>
            <a:r>
              <a:rPr lang="ar-EG" sz="3600" b="1" dirty="0"/>
              <a:t>) إلي التحالف العربي . </a:t>
            </a:r>
            <a:endParaRPr lang="en-US" sz="3600" dirty="0"/>
          </a:p>
          <a:p>
            <a:pPr algn="r" rtl="1"/>
            <a:r>
              <a:rPr lang="ar-EG" sz="3600" b="1" dirty="0"/>
              <a:t>علي أية حال فإن مشروع " </a:t>
            </a:r>
            <a:r>
              <a:rPr lang="ar-EG" sz="3600" b="1" dirty="0">
                <a:solidFill>
                  <a:srgbClr val="FF0000"/>
                </a:solidFill>
              </a:rPr>
              <a:t>حلف بغداد </a:t>
            </a:r>
            <a:r>
              <a:rPr lang="ar-EG" sz="3600" b="1" dirty="0"/>
              <a:t>" قد كشفت عن الميول الغربية لنظام الرئيس "</a:t>
            </a:r>
            <a:r>
              <a:rPr lang="ar-EG" sz="3600" b="1" dirty="0">
                <a:solidFill>
                  <a:srgbClr val="FF0000"/>
                </a:solidFill>
              </a:rPr>
              <a:t>كميل  شمعون  </a:t>
            </a:r>
            <a:r>
              <a:rPr lang="ar-EG" sz="3600" b="1" dirty="0"/>
              <a:t>" الرئيس اللبناني . و التى باتت القاهرة خائفة بشأنها .</a:t>
            </a:r>
            <a:endParaRPr lang="en-US" sz="3600" dirty="0"/>
          </a:p>
        </p:txBody>
      </p:sp>
    </p:spTree>
    <p:extLst>
      <p:ext uri="{BB962C8B-B14F-4D97-AF65-F5344CB8AC3E}">
        <p14:creationId xmlns:p14="http://schemas.microsoft.com/office/powerpoint/2010/main" val="1477241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63DC61E-D37A-405C-8DAD-FC60ECE22C53}"/>
              </a:ext>
            </a:extLst>
          </p:cNvPr>
          <p:cNvSpPr txBox="1"/>
          <p:nvPr/>
        </p:nvSpPr>
        <p:spPr>
          <a:xfrm>
            <a:off x="997528" y="1427018"/>
            <a:ext cx="10945090" cy="4401205"/>
          </a:xfrm>
          <a:prstGeom prst="rect">
            <a:avLst/>
          </a:prstGeom>
          <a:noFill/>
        </p:spPr>
        <p:txBody>
          <a:bodyPr wrap="square" rtlCol="0">
            <a:spAutoFit/>
          </a:bodyPr>
          <a:lstStyle/>
          <a:p>
            <a:pPr algn="r"/>
            <a:br>
              <a:rPr lang="en-US" sz="4000" b="1" dirty="0"/>
            </a:br>
            <a:r>
              <a:rPr lang="ar-SA" sz="4000" b="1" dirty="0">
                <a:solidFill>
                  <a:srgbClr val="FF0000"/>
                </a:solidFill>
              </a:rPr>
              <a:t>انتهت أزمة السويس </a:t>
            </a:r>
            <a:r>
              <a:rPr lang="ar-SA" sz="4000" b="1" dirty="0"/>
              <a:t>بانسحاب إسرائيلي من شبه جزيرة سيناء وقطاع غزة في 8 مارس 1957 كما اتفقت إسرائيل ومصر على دخول قوات دولية تابعة لـلأمم المتحدةالى المناطق التي انسحبت منها إسرائيل لحماية وقف إطلاق النار. بعد الانسحاب أعلن رئيس الوزراء الإسرائيلي أن إسرائيل ستعتبر إعادة إغلاق الممر المائي في تيران أمام سفن إسرائيلية سبباً لحرب</a:t>
            </a:r>
            <a:endParaRPr lang="en-US" sz="4000" dirty="0"/>
          </a:p>
        </p:txBody>
      </p:sp>
    </p:spTree>
    <p:extLst>
      <p:ext uri="{BB962C8B-B14F-4D97-AF65-F5344CB8AC3E}">
        <p14:creationId xmlns:p14="http://schemas.microsoft.com/office/powerpoint/2010/main" val="2498875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619D9E-BEC8-49D9-BB6C-685FE77393D2}"/>
              </a:ext>
            </a:extLst>
          </p:cNvPr>
          <p:cNvSpPr txBox="1"/>
          <p:nvPr/>
        </p:nvSpPr>
        <p:spPr>
          <a:xfrm>
            <a:off x="817418" y="1870364"/>
            <a:ext cx="10557163" cy="3970318"/>
          </a:xfrm>
          <a:prstGeom prst="rect">
            <a:avLst/>
          </a:prstGeom>
          <a:noFill/>
        </p:spPr>
        <p:txBody>
          <a:bodyPr wrap="square" rtlCol="0">
            <a:spAutoFit/>
          </a:bodyPr>
          <a:lstStyle/>
          <a:p>
            <a:pPr algn="r"/>
            <a:r>
              <a:rPr lang="ar-SA" sz="3600" b="1" dirty="0"/>
              <a:t>كانت مقدمات للحرب والاشتباكات على الجبهة السورية قد بدأت في </a:t>
            </a:r>
            <a:r>
              <a:rPr lang="ar-SA" sz="3600" b="1" dirty="0">
                <a:solidFill>
                  <a:srgbClr val="FF0000"/>
                </a:solidFill>
              </a:rPr>
              <a:t>1964م</a:t>
            </a:r>
            <a:r>
              <a:rPr lang="ar-SA" sz="3600" b="1" dirty="0"/>
              <a:t> وتكثفت الاشتباكات بين إسرائيل وسوريا في العام </a:t>
            </a:r>
            <a:r>
              <a:rPr lang="ar-SA" sz="3600" b="1" dirty="0">
                <a:solidFill>
                  <a:srgbClr val="FF0000"/>
                </a:solidFill>
              </a:rPr>
              <a:t>1964</a:t>
            </a:r>
            <a:r>
              <a:rPr lang="ar-SA" sz="3600" b="1" dirty="0"/>
              <a:t> بشأن النزاع على استغلال مياه نهر الأردن الذي يعد الجولان السوري والينابيع في الجولان هي الرافد الاساسي للنهر ,بينما كانت هادئة نسبيا على الجبهة المصرية كانت هناك استنفار وعمليات عسكرية على الجبهة السورية بين سوريا وإسرائيل وتكررت الاشتباكات قبل أندلاع حرب  </a:t>
            </a:r>
            <a:r>
              <a:rPr lang="ar-SA" sz="3600" b="1" dirty="0">
                <a:solidFill>
                  <a:srgbClr val="FF0000"/>
                </a:solidFill>
              </a:rPr>
              <a:t>1967</a:t>
            </a:r>
            <a:r>
              <a:rPr lang="ar-SA" sz="3600" b="1" dirty="0"/>
              <a:t>  .</a:t>
            </a:r>
            <a:endParaRPr lang="en-US" sz="3600" dirty="0"/>
          </a:p>
        </p:txBody>
      </p:sp>
    </p:spTree>
    <p:extLst>
      <p:ext uri="{BB962C8B-B14F-4D97-AF65-F5344CB8AC3E}">
        <p14:creationId xmlns:p14="http://schemas.microsoft.com/office/powerpoint/2010/main" val="3863323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97BA639-F8FE-4B9E-99AA-3EDEA6842E31}"/>
              </a:ext>
            </a:extLst>
          </p:cNvPr>
          <p:cNvSpPr txBox="1"/>
          <p:nvPr/>
        </p:nvSpPr>
        <p:spPr>
          <a:xfrm>
            <a:off x="1087582" y="2459504"/>
            <a:ext cx="10016835" cy="1938992"/>
          </a:xfrm>
          <a:prstGeom prst="rect">
            <a:avLst/>
          </a:prstGeom>
          <a:noFill/>
        </p:spPr>
        <p:txBody>
          <a:bodyPr wrap="square" rtlCol="0">
            <a:spAutoFit/>
          </a:bodyPr>
          <a:lstStyle/>
          <a:p>
            <a:pPr algn="r" fontAlgn="t"/>
            <a:r>
              <a:rPr lang="ar-SA" sz="4000" b="1" dirty="0"/>
              <a:t>تركت هزيمة 67 أثرا كبيرا على الحالة الشعبية في مصر التي كانت قبل الحرب هي الرائدة للحالة العربية، وفي بقية العالم العربي عموما وكان من أهم ملامح تلك الحالة ما يلي :</a:t>
            </a:r>
            <a:endParaRPr lang="en-US" sz="4000" dirty="0"/>
          </a:p>
        </p:txBody>
      </p:sp>
    </p:spTree>
    <p:extLst>
      <p:ext uri="{BB962C8B-B14F-4D97-AF65-F5344CB8AC3E}">
        <p14:creationId xmlns:p14="http://schemas.microsoft.com/office/powerpoint/2010/main" val="271402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E58FB4-44AC-4F9E-B940-47DA6621D19C}"/>
              </a:ext>
            </a:extLst>
          </p:cNvPr>
          <p:cNvSpPr txBox="1"/>
          <p:nvPr/>
        </p:nvSpPr>
        <p:spPr>
          <a:xfrm>
            <a:off x="1468582" y="1274618"/>
            <a:ext cx="9739745" cy="3170099"/>
          </a:xfrm>
          <a:prstGeom prst="rect">
            <a:avLst/>
          </a:prstGeom>
          <a:noFill/>
        </p:spPr>
        <p:txBody>
          <a:bodyPr wrap="square" rtlCol="0">
            <a:spAutoFit/>
          </a:bodyPr>
          <a:lstStyle/>
          <a:p>
            <a:pPr algn="r" rtl="1" fontAlgn="t"/>
            <a:r>
              <a:rPr lang="ar-SA" sz="4000" b="1" dirty="0"/>
              <a:t>أن كثيراً من موارد الدولة قد اعتراها النقص </a:t>
            </a:r>
            <a:r>
              <a:rPr lang="ar-SA" sz="4000" b="1" dirty="0">
                <a:solidFill>
                  <a:srgbClr val="FF0000"/>
                </a:solidFill>
              </a:rPr>
              <a:t>مثل</a:t>
            </a:r>
            <a:r>
              <a:rPr lang="en-US" sz="4000" b="1" dirty="0"/>
              <a:t>:</a:t>
            </a:r>
            <a:endParaRPr lang="en-US" sz="4000" dirty="0"/>
          </a:p>
          <a:p>
            <a:pPr algn="r" rtl="1" fontAlgn="t"/>
            <a:r>
              <a:rPr lang="ar-SA" sz="4000" b="1" dirty="0"/>
              <a:t>انخفاض إيرادات القطاع العام نسبياً</a:t>
            </a:r>
            <a:r>
              <a:rPr lang="en-US" sz="4000" b="1" dirty="0"/>
              <a:t>.</a:t>
            </a:r>
            <a:endParaRPr lang="en-US" sz="4000" dirty="0"/>
          </a:p>
          <a:p>
            <a:pPr algn="r" rtl="1" fontAlgn="t"/>
            <a:r>
              <a:rPr lang="ar-SA" sz="4000" b="1" dirty="0"/>
              <a:t>انخفاض إيرادات السياحة</a:t>
            </a:r>
            <a:r>
              <a:rPr lang="en-US" sz="4000" b="1" dirty="0"/>
              <a:t>.</a:t>
            </a:r>
            <a:endParaRPr lang="en-US" sz="4000" dirty="0"/>
          </a:p>
          <a:p>
            <a:pPr algn="r" rtl="1" fontAlgn="t"/>
            <a:r>
              <a:rPr lang="ar-SA" sz="4000" b="1" dirty="0"/>
              <a:t>توقف إيرادات قناة السويس</a:t>
            </a:r>
            <a:r>
              <a:rPr lang="en-US" sz="4000" b="1" dirty="0"/>
              <a:t>.</a:t>
            </a:r>
            <a:endParaRPr lang="en-US" sz="4000" dirty="0"/>
          </a:p>
          <a:p>
            <a:pPr algn="r" rtl="1" fontAlgn="t"/>
            <a:r>
              <a:rPr lang="ar-SA" sz="4000" b="1" dirty="0"/>
              <a:t>توقف إيرادات صادرات بترول سيناء</a:t>
            </a:r>
            <a:endParaRPr lang="en-US" sz="4000" dirty="0"/>
          </a:p>
        </p:txBody>
      </p:sp>
    </p:spTree>
    <p:extLst>
      <p:ext uri="{BB962C8B-B14F-4D97-AF65-F5344CB8AC3E}">
        <p14:creationId xmlns:p14="http://schemas.microsoft.com/office/powerpoint/2010/main" val="1457248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347C356-E941-4CF2-A370-980083C1BB61}"/>
              </a:ext>
            </a:extLst>
          </p:cNvPr>
          <p:cNvSpPr txBox="1"/>
          <p:nvPr/>
        </p:nvSpPr>
        <p:spPr>
          <a:xfrm>
            <a:off x="1219200" y="1620982"/>
            <a:ext cx="8465127" cy="1323439"/>
          </a:xfrm>
          <a:prstGeom prst="rect">
            <a:avLst/>
          </a:prstGeom>
          <a:noFill/>
        </p:spPr>
        <p:txBody>
          <a:bodyPr wrap="square" rtlCol="0">
            <a:spAutoFit/>
          </a:bodyPr>
          <a:lstStyle/>
          <a:p>
            <a:pPr algn="ctr" rtl="1"/>
            <a:r>
              <a:rPr lang="ar-SA" sz="4000" b="1" dirty="0">
                <a:solidFill>
                  <a:srgbClr val="FF0000"/>
                </a:solidFill>
              </a:rPr>
              <a:t>معاهدة السلام المصرية</a:t>
            </a:r>
            <a:r>
              <a:rPr lang="ar-EG" sz="4000" b="1" dirty="0">
                <a:solidFill>
                  <a:srgbClr val="FF0000"/>
                </a:solidFill>
              </a:rPr>
              <a:t> -</a:t>
            </a:r>
            <a:r>
              <a:rPr lang="ar-SA" sz="4000" b="1" dirty="0">
                <a:solidFill>
                  <a:srgbClr val="FF0000"/>
                </a:solidFill>
              </a:rPr>
              <a:t> الاسرائيلية 1979</a:t>
            </a:r>
            <a:r>
              <a:rPr lang="ar-EG" sz="4000" b="1" dirty="0">
                <a:solidFill>
                  <a:srgbClr val="FF0000"/>
                </a:solidFill>
              </a:rPr>
              <a:t>م</a:t>
            </a:r>
            <a:endParaRPr lang="en-US" sz="4000" dirty="0">
              <a:solidFill>
                <a:srgbClr val="FF0000"/>
              </a:solidFill>
            </a:endParaRPr>
          </a:p>
          <a:p>
            <a:pPr algn="ctr" rtl="1"/>
            <a:r>
              <a:rPr lang="ar-EG" sz="4000" b="1" dirty="0">
                <a:solidFill>
                  <a:srgbClr val="FF0000"/>
                </a:solidFill>
              </a:rPr>
              <a:t> </a:t>
            </a:r>
            <a:endParaRPr lang="en-US" sz="4000" dirty="0">
              <a:solidFill>
                <a:srgbClr val="FF0000"/>
              </a:solidFill>
            </a:endParaRPr>
          </a:p>
        </p:txBody>
      </p:sp>
    </p:spTree>
    <p:extLst>
      <p:ext uri="{BB962C8B-B14F-4D97-AF65-F5344CB8AC3E}">
        <p14:creationId xmlns:p14="http://schemas.microsoft.com/office/powerpoint/2010/main" val="1214821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39681C-0A8B-4ECB-AA28-B47C15D22A80}"/>
              </a:ext>
            </a:extLst>
          </p:cNvPr>
          <p:cNvSpPr txBox="1"/>
          <p:nvPr/>
        </p:nvSpPr>
        <p:spPr>
          <a:xfrm>
            <a:off x="1302327" y="2590800"/>
            <a:ext cx="9587346" cy="2677656"/>
          </a:xfrm>
          <a:prstGeom prst="rect">
            <a:avLst/>
          </a:prstGeom>
          <a:noFill/>
        </p:spPr>
        <p:txBody>
          <a:bodyPr wrap="square" rtlCol="0">
            <a:spAutoFit/>
          </a:bodyPr>
          <a:lstStyle/>
          <a:p>
            <a:pPr algn="r" rtl="1"/>
            <a:r>
              <a:rPr lang="ar-EG" sz="2800" b="1" dirty="0"/>
              <a:t> </a:t>
            </a:r>
            <a:endParaRPr lang="en-US" sz="2800" dirty="0"/>
          </a:p>
          <a:p>
            <a:pPr algn="r" rtl="1"/>
            <a:r>
              <a:rPr lang="ar-EG" sz="2800" b="1" dirty="0"/>
              <a:t>اتفاقية فض الأشتباك الأول بين سوريا و اسرائيل </a:t>
            </a:r>
            <a:r>
              <a:rPr lang="ar-SA" sz="2800" b="1" dirty="0"/>
              <a:t>وقد تضمنت الاتفاقية النقاط التالية</a:t>
            </a:r>
            <a:r>
              <a:rPr lang="en-US" sz="2800" b="1" dirty="0"/>
              <a:t> :</a:t>
            </a:r>
            <a:endParaRPr lang="en-US" sz="2800" dirty="0"/>
          </a:p>
          <a:p>
            <a:pPr algn="r" rtl="1"/>
            <a:r>
              <a:rPr lang="ar-SA" sz="2800" b="1" dirty="0">
                <a:solidFill>
                  <a:srgbClr val="FF0000"/>
                </a:solidFill>
              </a:rPr>
              <a:t>أ: </a:t>
            </a:r>
            <a:r>
              <a:rPr lang="ar-SA" sz="2800" b="1" dirty="0"/>
              <a:t>إن إسرائيل وسوريا ستراعيان بدقة وقف إطلاق النار في البر والبحر والجو وستمتنعان عن جميع الأعمال العسكرية فور توقيع هذه الوثيقة تنفيذا لقرار مجلس الأمن التابع للأمم المتحدة رقم 338 المؤرخ في</a:t>
            </a:r>
            <a:r>
              <a:rPr lang="en-US" sz="2800" b="1" dirty="0"/>
              <a:t> </a:t>
            </a:r>
            <a:r>
              <a:rPr lang="en-US" sz="2800" b="1" dirty="0">
                <a:solidFill>
                  <a:srgbClr val="FF0000"/>
                </a:solidFill>
                <a:hlinkClick r:id="rId2" tooltip="22 أكتوبر">
                  <a:extLst>
                    <a:ext uri="{A12FA001-AC4F-418D-AE19-62706E023703}">
                      <ahyp:hlinkClr xmlns:ahyp="http://schemas.microsoft.com/office/drawing/2018/hyperlinkcolor" val="tx"/>
                    </a:ext>
                  </a:extLst>
                </a:hlinkClick>
              </a:rPr>
              <a:t>22</a:t>
            </a:r>
            <a:r>
              <a:rPr lang="en-US" sz="2800" b="1" dirty="0">
                <a:hlinkClick r:id="rId2" tooltip="22 أكتوبر">
                  <a:extLst>
                    <a:ext uri="{A12FA001-AC4F-418D-AE19-62706E023703}">
                      <ahyp:hlinkClr xmlns:ahyp="http://schemas.microsoft.com/office/drawing/2018/hyperlinkcolor" val="tx"/>
                    </a:ext>
                  </a:extLst>
                </a:hlinkClick>
              </a:rPr>
              <a:t> </a:t>
            </a:r>
            <a:r>
              <a:rPr lang="ar-SA" sz="2800" b="1" dirty="0">
                <a:solidFill>
                  <a:srgbClr val="FF0000"/>
                </a:solidFill>
                <a:hlinkClick r:id="rId2" tooltip="22 أكتوبر">
                  <a:extLst>
                    <a:ext uri="{A12FA001-AC4F-418D-AE19-62706E023703}">
                      <ahyp:hlinkClr xmlns:ahyp="http://schemas.microsoft.com/office/drawing/2018/hyperlinkcolor" val="tx"/>
                    </a:ext>
                  </a:extLst>
                </a:hlinkClick>
              </a:rPr>
              <a:t>أكتوبر</a:t>
            </a:r>
            <a:r>
              <a:rPr lang="en-US" sz="2800" b="1" dirty="0"/>
              <a:t> </a:t>
            </a:r>
            <a:r>
              <a:rPr lang="en-US" sz="2800" b="1" dirty="0">
                <a:solidFill>
                  <a:srgbClr val="FF0000"/>
                </a:solidFill>
                <a:hlinkClick r:id="rId3" tooltip="1973">
                  <a:extLst>
                    <a:ext uri="{A12FA001-AC4F-418D-AE19-62706E023703}">
                      <ahyp:hlinkClr xmlns:ahyp="http://schemas.microsoft.com/office/drawing/2018/hyperlinkcolor" val="tx"/>
                    </a:ext>
                  </a:extLst>
                </a:hlinkClick>
              </a:rPr>
              <a:t>1973</a:t>
            </a:r>
            <a:r>
              <a:rPr lang="en-US" sz="2800" b="1" dirty="0"/>
              <a:t>.</a:t>
            </a:r>
            <a:endParaRPr lang="en-US" sz="2800" dirty="0"/>
          </a:p>
        </p:txBody>
      </p:sp>
    </p:spTree>
    <p:extLst>
      <p:ext uri="{BB962C8B-B14F-4D97-AF65-F5344CB8AC3E}">
        <p14:creationId xmlns:p14="http://schemas.microsoft.com/office/powerpoint/2010/main" val="23283748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2726</Words>
  <Application>Microsoft Office PowerPoint</Application>
  <PresentationFormat>Widescreen</PresentationFormat>
  <Paragraphs>113</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TECHNOLOGY WORLD</dc:creator>
  <cp:lastModifiedBy>TECHNOLOGY WORLD</cp:lastModifiedBy>
  <cp:revision>13</cp:revision>
  <dcterms:created xsi:type="dcterms:W3CDTF">2020-03-20T14:09:04Z</dcterms:created>
  <dcterms:modified xsi:type="dcterms:W3CDTF">2020-03-20T20:58:44Z</dcterms:modified>
</cp:coreProperties>
</file>